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30" r:id="rId1"/>
  </p:sldMasterIdLst>
  <p:notesMasterIdLst>
    <p:notesMasterId r:id="rId20"/>
  </p:notesMasterIdLst>
  <p:handoutMasterIdLst>
    <p:handoutMasterId r:id="rId21"/>
  </p:handoutMasterIdLst>
  <p:sldIdLst>
    <p:sldId id="469" r:id="rId2"/>
    <p:sldId id="460" r:id="rId3"/>
    <p:sldId id="467" r:id="rId4"/>
    <p:sldId id="448" r:id="rId5"/>
    <p:sldId id="473" r:id="rId6"/>
    <p:sldId id="436" r:id="rId7"/>
    <p:sldId id="429" r:id="rId8"/>
    <p:sldId id="468" r:id="rId9"/>
    <p:sldId id="430" r:id="rId10"/>
    <p:sldId id="441" r:id="rId11"/>
    <p:sldId id="466" r:id="rId12"/>
    <p:sldId id="428" r:id="rId13"/>
    <p:sldId id="437" r:id="rId14"/>
    <p:sldId id="470" r:id="rId15"/>
    <p:sldId id="471" r:id="rId16"/>
    <p:sldId id="462" r:id="rId17"/>
    <p:sldId id="465" r:id="rId18"/>
    <p:sldId id="421" r:id="rId19"/>
  </p:sldIdLst>
  <p:sldSz cx="9144000" cy="6858000" type="screen4x3"/>
  <p:notesSz cx="9601200" cy="7315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rgbClr val="66FF66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rgbClr val="66FF66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rgbClr val="66FF66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rgbClr val="66FF66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rgbClr val="66FF66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rgbClr val="66FF66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rgbClr val="66FF66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rgbClr val="66FF66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rgbClr val="66FF66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53">
          <p15:clr>
            <a:srgbClr val="A4A3A4"/>
          </p15:clr>
        </p15:guide>
        <p15:guide id="2" pos="14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1510" userDrawn="1">
          <p15:clr>
            <a:srgbClr val="A4A3A4"/>
          </p15:clr>
        </p15:guide>
        <p15:guide id="2" pos="377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00"/>
    <a:srgbClr val="000000"/>
    <a:srgbClr val="FF9966"/>
    <a:srgbClr val="0000FF"/>
    <a:srgbClr val="0099FF"/>
    <a:srgbClr val="FFFFCC"/>
    <a:srgbClr val="CCFF99"/>
    <a:srgbClr val="E0F4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09" autoAdjust="0"/>
    <p:restoredTop sz="98990" autoAdjust="0"/>
  </p:normalViewPr>
  <p:slideViewPr>
    <p:cSldViewPr snapToGrid="0">
      <p:cViewPr varScale="1">
        <p:scale>
          <a:sx n="110" d="100"/>
          <a:sy n="110" d="100"/>
        </p:scale>
        <p:origin x="1998" y="102"/>
      </p:cViewPr>
      <p:guideLst>
        <p:guide orient="horz" pos="653"/>
        <p:guide pos="14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2850" y="-432"/>
      </p:cViewPr>
      <p:guideLst>
        <p:guide orient="horz" pos="1510"/>
        <p:guide pos="377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811704834605599"/>
          <c:y val="8.269230769230769E-2"/>
          <c:w val="0.64631043256997467"/>
          <c:h val="0.83846153846153848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 w="12892">
              <a:solidFill>
                <a:schemeClr val="tx1"/>
              </a:solidFill>
              <a:prstDash val="solid"/>
            </a:ln>
          </c:spPr>
          <c:explosion val="25"/>
          <c:dPt>
            <c:idx val="0"/>
            <c:bubble3D val="0"/>
            <c:spPr>
              <a:solidFill>
                <a:srgbClr val="FF0000"/>
              </a:solidFill>
              <a:ln w="12892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5D01-4B59-A188-EADDDC196D36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2892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5D01-4B59-A188-EADDDC196D36}"/>
              </c:ext>
            </c:extLst>
          </c:dPt>
          <c:dPt>
            <c:idx val="2"/>
            <c:bubble3D val="0"/>
            <c:spPr>
              <a:solidFill>
                <a:srgbClr val="800000"/>
              </a:solidFill>
              <a:ln w="12892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5D01-4B59-A188-EADDDC196D36}"/>
              </c:ext>
            </c:extLst>
          </c:dPt>
          <c:dPt>
            <c:idx val="3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2892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5D01-4B59-A188-EADDDC196D36}"/>
              </c:ext>
            </c:extLst>
          </c:dPt>
          <c:dPt>
            <c:idx val="4"/>
            <c:bubble3D val="0"/>
            <c:spPr>
              <a:solidFill>
                <a:srgbClr val="00FFFF"/>
              </a:solidFill>
              <a:ln w="12892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5D01-4B59-A188-EADDDC196D36}"/>
              </c:ext>
            </c:extLst>
          </c:dPt>
          <c:dPt>
            <c:idx val="5"/>
            <c:bubble3D val="0"/>
            <c:spPr>
              <a:solidFill>
                <a:srgbClr val="0000FF"/>
              </a:solidFill>
              <a:ln w="12892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5D01-4B59-A188-EADDDC196D36}"/>
              </c:ext>
            </c:extLst>
          </c:dPt>
          <c:dPt>
            <c:idx val="6"/>
            <c:bubble3D val="0"/>
            <c:spPr>
              <a:solidFill>
                <a:srgbClr val="FFCC00"/>
              </a:solidFill>
              <a:ln w="12892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D-5D01-4B59-A188-EADDDC196D36}"/>
              </c:ext>
            </c:extLst>
          </c:dPt>
          <c:dPt>
            <c:idx val="7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2892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F-5D01-4B59-A188-EADDDC196D36}"/>
              </c:ext>
            </c:extLst>
          </c:dPt>
          <c:cat>
            <c:strRef>
              <c:f>Sheet1!$B$1:$I$1</c:f>
              <c:strCache>
                <c:ptCount val="8"/>
                <c:pt idx="0">
                  <c:v>Transportation</c:v>
                </c:pt>
                <c:pt idx="1">
                  <c:v>Electrical</c:v>
                </c:pt>
                <c:pt idx="2">
                  <c:v>Consumer Prdts</c:v>
                </c:pt>
                <c:pt idx="3">
                  <c:v>Others</c:v>
                </c:pt>
                <c:pt idx="4">
                  <c:v>Plumbing</c:v>
                </c:pt>
                <c:pt idx="5">
                  <c:v>Heat Transfer</c:v>
                </c:pt>
                <c:pt idx="6">
                  <c:v>Controls</c:v>
                </c:pt>
                <c:pt idx="7">
                  <c:v>Welding</c:v>
                </c:pt>
              </c:strCache>
            </c:strRef>
          </c:cat>
          <c:val>
            <c:numRef>
              <c:f>Sheet1!$B$2:$I$2</c:f>
              <c:numCache>
                <c:formatCode>General</c:formatCode>
                <c:ptCount val="8"/>
                <c:pt idx="0">
                  <c:v>25</c:v>
                </c:pt>
                <c:pt idx="1">
                  <c:v>19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16</c:v>
                </c:pt>
                <c:pt idx="6">
                  <c:v>2</c:v>
                </c:pt>
                <c:pt idx="7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D01-4B59-A188-EADDDC196D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785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27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3155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31749"/>
            <a:ext cx="415766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177" tIns="0" rIns="20177" bIns="0" numCol="1" anchor="t" anchorCtr="0" compatLnSpc="1">
            <a:prstTxWarp prst="textNoShape">
              <a:avLst/>
            </a:prstTxWarp>
          </a:bodyPr>
          <a:lstStyle>
            <a:lvl1pPr defTabSz="968440">
              <a:defRPr sz="1000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43539" y="-31749"/>
            <a:ext cx="41576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177" tIns="0" rIns="20177" bIns="0" numCol="1" anchor="t" anchorCtr="0" compatLnSpc="1">
            <a:prstTxWarp prst="textNoShape">
              <a:avLst/>
            </a:prstTxWarp>
          </a:bodyPr>
          <a:lstStyle>
            <a:lvl1pPr algn="r" defTabSz="968440">
              <a:defRPr sz="1000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9738" y="538163"/>
            <a:ext cx="3652837" cy="27400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7939" y="3468690"/>
            <a:ext cx="7045325" cy="331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18" tIns="48759" rIns="97518" bIns="487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69125"/>
            <a:ext cx="4157663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177" tIns="0" rIns="20177" bIns="0" numCol="1" anchor="b" anchorCtr="0" compatLnSpc="1">
            <a:prstTxWarp prst="textNoShape">
              <a:avLst/>
            </a:prstTxWarp>
          </a:bodyPr>
          <a:lstStyle>
            <a:lvl1pPr defTabSz="968440">
              <a:defRPr sz="1000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3539" y="6969125"/>
            <a:ext cx="4157662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177" tIns="0" rIns="20177" bIns="0" numCol="1" anchor="b" anchorCtr="0" compatLnSpc="1">
            <a:prstTxWarp prst="textNoShape">
              <a:avLst/>
            </a:prstTxWarp>
          </a:bodyPr>
          <a:lstStyle>
            <a:lvl1pPr algn="r" defTabSz="968440">
              <a:defRPr sz="1000" i="1"/>
            </a:lvl1pPr>
          </a:lstStyle>
          <a:p>
            <a:pPr>
              <a:defRPr/>
            </a:pPr>
            <a:fld id="{327DA021-5EF9-485E-9FE1-6EC07F9AE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4955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35905" indent="-283041"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32162" indent="-226432"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585027" indent="-226432"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37891" indent="-226432"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490756" indent="-226432" defTabSz="9670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43621" indent="-226432" defTabSz="9670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396485" indent="-226432" defTabSz="9670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49350" indent="-226432" defTabSz="9670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fld id="{2737BCA2-5503-4FF4-BE54-8ED4E8FCA3D5}" type="slidenum">
              <a:rPr lang="en-US" altLang="en-US" sz="1000"/>
              <a:pPr/>
              <a:t>2</a:t>
            </a:fld>
            <a:endParaRPr lang="en-US" altLang="en-US" sz="10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The presentation outline,  what will be covered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35905" indent="-283041"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32162" indent="-226432"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585027" indent="-226432"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37891" indent="-226432"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490756" indent="-226432" defTabSz="9670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43621" indent="-226432" defTabSz="9670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396485" indent="-226432" defTabSz="9670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49350" indent="-226432" defTabSz="9670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fld id="{9B57C90D-AF95-4FE6-82E0-9859EAF9D1B8}" type="slidenum">
              <a:rPr lang="en-US" altLang="en-US" sz="1000"/>
              <a:pPr/>
              <a:t>13</a:t>
            </a:fld>
            <a:endParaRPr lang="en-US" altLang="en-US" sz="10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35905" indent="-283041"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32162" indent="-226432"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585027" indent="-226432"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37891" indent="-226432"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490756" indent="-226432" defTabSz="9670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43621" indent="-226432" defTabSz="9670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396485" indent="-226432" defTabSz="9670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49350" indent="-226432" defTabSz="9670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fld id="{20AB4B8D-F8F9-4E93-BBD5-8E787F3FDD65}" type="slidenum">
              <a:rPr lang="en-US" altLang="en-US" sz="1000"/>
              <a:pPr/>
              <a:t>16</a:t>
            </a:fld>
            <a:endParaRPr lang="en-US" altLang="en-US" sz="10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81325" y="538163"/>
            <a:ext cx="3652838" cy="2740025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526" y="3468690"/>
            <a:ext cx="7042150" cy="3316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 txBox="1">
            <a:spLocks noGrp="1" noChangeArrowheads="1"/>
          </p:cNvSpPr>
          <p:nvPr/>
        </p:nvSpPr>
        <p:spPr bwMode="auto">
          <a:xfrm>
            <a:off x="5443539" y="6969125"/>
            <a:ext cx="4157662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177" tIns="0" rIns="20177" bIns="0" anchor="b"/>
          <a:lstStyle>
            <a:lvl1pPr defTabSz="931863"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 defTabSz="931863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 defTabSz="931863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 defTabSz="931863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 defTabSz="931863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pPr algn="r"/>
            <a:fld id="{597319EC-998B-423F-A4E4-0C551383508C}" type="slidenum">
              <a:rPr lang="en-US" altLang="en-US" sz="1000" i="1"/>
              <a:pPr algn="r"/>
              <a:t>17</a:t>
            </a:fld>
            <a:endParaRPr lang="en-US" altLang="en-US" sz="1000" i="1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35905" indent="-283041"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32162" indent="-226432"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585027" indent="-226432"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37891" indent="-226432"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490756" indent="-226432" defTabSz="9670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43621" indent="-226432" defTabSz="9670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396485" indent="-226432" defTabSz="9670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49350" indent="-226432" defTabSz="9670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fld id="{62EF9D77-4B5B-4703-857E-30D505E5C071}" type="slidenum">
              <a:rPr lang="en-US" altLang="en-US" sz="1000"/>
              <a:pPr/>
              <a:t>18</a:t>
            </a:fld>
            <a:endParaRPr lang="en-US" altLang="en-US" sz="100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2524"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0067" indent="-284641" defTabSz="972524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38564" indent="-227713" defTabSz="972524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593990" indent="-227713" defTabSz="972524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49415" indent="-227713" defTabSz="972524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04841" indent="-227713" defTabSz="97252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60267" indent="-227713" defTabSz="97252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15693" indent="-227713" defTabSz="97252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71119" indent="-227713" defTabSz="97252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fld id="{E9228C59-D390-421A-A871-B46AACC1EE09}" type="slidenum">
              <a:rPr lang="en-US" altLang="en-US" sz="1000"/>
              <a:pPr/>
              <a:t>3</a:t>
            </a:fld>
            <a:endParaRPr lang="en-US" altLang="en-US" sz="100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35905" indent="-283041"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32162" indent="-226432"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585027" indent="-226432"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37891" indent="-226432"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490756" indent="-226432" defTabSz="9670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43621" indent="-226432" defTabSz="9670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396485" indent="-226432" defTabSz="9670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49350" indent="-226432" defTabSz="9670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fld id="{E9228C59-D390-421A-A871-B46AACC1EE09}" type="slidenum">
              <a:rPr lang="en-US" altLang="en-US" sz="1000"/>
              <a:pPr/>
              <a:t>4</a:t>
            </a:fld>
            <a:endParaRPr lang="en-US" altLang="en-US" sz="100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35905" indent="-283041"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32162" indent="-226432"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585027" indent="-226432"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37891" indent="-226432"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490756" indent="-226432" defTabSz="9670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43621" indent="-226432" defTabSz="9670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396485" indent="-226432" defTabSz="9670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49350" indent="-226432" defTabSz="9670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fld id="{48AD7D2A-AA53-4815-B5FB-4253285711F2}" type="slidenum">
              <a:rPr lang="en-US" altLang="en-US" sz="1000"/>
              <a:pPr/>
              <a:t>6</a:t>
            </a:fld>
            <a:endParaRPr lang="en-US" altLang="en-US" sz="10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35905" indent="-283041"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32162" indent="-226432"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585027" indent="-226432"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37891" indent="-226432"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490756" indent="-226432" defTabSz="9670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43621" indent="-226432" defTabSz="9670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396485" indent="-226432" defTabSz="9670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49350" indent="-226432" defTabSz="9670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fld id="{4DD5BE29-5B79-4193-9FCD-F44447DC0671}" type="slidenum">
              <a:rPr lang="en-US" altLang="en-US" sz="1000"/>
              <a:pPr/>
              <a:t>7</a:t>
            </a:fld>
            <a:endParaRPr lang="en-US" altLang="en-US" sz="100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35905" indent="-283041"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32162" indent="-226432"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585027" indent="-226432"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37891" indent="-226432"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490756" indent="-226432" defTabSz="9670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43621" indent="-226432" defTabSz="9670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396485" indent="-226432" defTabSz="9670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49350" indent="-226432" defTabSz="9670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fld id="{0AB2263C-3481-4BBE-A0FF-9D3298AFE88A}" type="slidenum">
              <a:rPr lang="en-US" altLang="en-US" sz="1000"/>
              <a:pPr/>
              <a:t>9</a:t>
            </a:fld>
            <a:endParaRPr lang="en-US" altLang="en-US" sz="10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35905" indent="-283041"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32162" indent="-226432"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585027" indent="-226432"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37891" indent="-226432"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490756" indent="-226432" defTabSz="9670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43621" indent="-226432" defTabSz="9670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396485" indent="-226432" defTabSz="9670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49350" indent="-226432" defTabSz="9670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fld id="{AB314118-306F-4EBD-B613-311E633993ED}" type="slidenum">
              <a:rPr lang="en-US" altLang="en-US" sz="1000"/>
              <a:pPr/>
              <a:t>10</a:t>
            </a:fld>
            <a:endParaRPr lang="en-US" altLang="en-US" sz="10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81325" y="555625"/>
            <a:ext cx="3640138" cy="2732088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526" y="3473450"/>
            <a:ext cx="7042150" cy="32908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440">
              <a:defRPr sz="1700">
                <a:solidFill>
                  <a:srgbClr val="66FF66"/>
                </a:solidFill>
                <a:latin typeface="Times New Roman" pitchFamily="18" charset="0"/>
              </a:defRPr>
            </a:lvl1pPr>
            <a:lvl2pPr marL="772111" indent="-296967" defTabSz="968440">
              <a:defRPr sz="1700">
                <a:solidFill>
                  <a:srgbClr val="66FF66"/>
                </a:solidFill>
                <a:latin typeface="Times New Roman" pitchFamily="18" charset="0"/>
              </a:defRPr>
            </a:lvl2pPr>
            <a:lvl3pPr marL="1187864" indent="-237573" defTabSz="968440">
              <a:defRPr sz="1700">
                <a:solidFill>
                  <a:srgbClr val="66FF66"/>
                </a:solidFill>
                <a:latin typeface="Times New Roman" pitchFamily="18" charset="0"/>
              </a:defRPr>
            </a:lvl3pPr>
            <a:lvl4pPr marL="1663010" indent="-237573" defTabSz="968440">
              <a:defRPr sz="1700">
                <a:solidFill>
                  <a:srgbClr val="66FF66"/>
                </a:solidFill>
                <a:latin typeface="Times New Roman" pitchFamily="18" charset="0"/>
              </a:defRPr>
            </a:lvl4pPr>
            <a:lvl5pPr marL="2138155" indent="-237573" defTabSz="968440">
              <a:defRPr sz="1700">
                <a:solidFill>
                  <a:srgbClr val="66FF66"/>
                </a:solidFill>
                <a:latin typeface="Times New Roman" pitchFamily="18" charset="0"/>
              </a:defRPr>
            </a:lvl5pPr>
            <a:lvl6pPr marL="2613301" indent="-237573" defTabSz="96844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66FF66"/>
                </a:solidFill>
                <a:latin typeface="Times New Roman" pitchFamily="18" charset="0"/>
              </a:defRPr>
            </a:lvl6pPr>
            <a:lvl7pPr marL="3088448" indent="-237573" defTabSz="96844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66FF66"/>
                </a:solidFill>
                <a:latin typeface="Times New Roman" pitchFamily="18" charset="0"/>
              </a:defRPr>
            </a:lvl7pPr>
            <a:lvl8pPr marL="3563592" indent="-237573" defTabSz="96844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66FF66"/>
                </a:solidFill>
                <a:latin typeface="Times New Roman" pitchFamily="18" charset="0"/>
              </a:defRPr>
            </a:lvl8pPr>
            <a:lvl9pPr marL="4038738" indent="-237573" defTabSz="96844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fld id="{2618DA06-A5EB-409A-A7E9-579A3C777C80}" type="slidenum">
              <a:rPr lang="en-US" altLang="en-US" sz="1000"/>
              <a:pPr/>
              <a:t>11</a:t>
            </a:fld>
            <a:endParaRPr lang="en-US" altLang="en-US" sz="10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35905" indent="-283041"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32162" indent="-226432"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585027" indent="-226432"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37891" indent="-226432" defTabSz="967055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490756" indent="-226432" defTabSz="9670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43621" indent="-226432" defTabSz="9670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396485" indent="-226432" defTabSz="9670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49350" indent="-226432" defTabSz="9670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fld id="{2675DFAE-81C3-4B6B-9FA5-49EED0EEA03D}" type="slidenum">
              <a:rPr lang="en-US" altLang="en-US" sz="1000"/>
              <a:pPr/>
              <a:t>12</a:t>
            </a:fld>
            <a:endParaRPr lang="en-US" altLang="en-US" sz="100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79716" y="3529013"/>
            <a:ext cx="3959225" cy="3317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1000" b="1">
                <a:latin typeface="Arial" charset="0"/>
              </a:rPr>
              <a:t>Automotive</a:t>
            </a:r>
            <a:r>
              <a:rPr lang="en-US" altLang="en-US" sz="1000">
                <a:latin typeface="Arial" charset="0"/>
              </a:rPr>
              <a:t> </a:t>
            </a:r>
            <a:br>
              <a:rPr lang="en-US" altLang="en-US" sz="1000">
                <a:latin typeface="Arial" charset="0"/>
              </a:rPr>
            </a:br>
            <a:r>
              <a:rPr lang="en-US" altLang="en-US" sz="1000">
                <a:latin typeface="Arial" charset="0"/>
              </a:rPr>
              <a:t>Transmission oil cooler, radiators, power steering </a:t>
            </a:r>
            <a:br>
              <a:rPr lang="en-US" altLang="en-US" sz="1000">
                <a:latin typeface="Arial" charset="0"/>
              </a:rPr>
            </a:br>
            <a:r>
              <a:rPr lang="en-US" altLang="en-US" sz="1000">
                <a:latin typeface="Arial" charset="0"/>
              </a:rPr>
              <a:t>Long, Modine, Coupled Products </a:t>
            </a:r>
            <a:endParaRPr lang="en-US" altLang="en-US" sz="1000" b="1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altLang="en-US" sz="1000" b="1">
                <a:latin typeface="Arial" charset="0"/>
              </a:rPr>
              <a:t>Electrical</a:t>
            </a:r>
            <a:r>
              <a:rPr lang="en-US" altLang="en-US" sz="1000">
                <a:latin typeface="Arial" charset="0"/>
              </a:rPr>
              <a:t> </a:t>
            </a:r>
            <a:br>
              <a:rPr lang="en-US" altLang="en-US" sz="1000">
                <a:latin typeface="Arial" charset="0"/>
              </a:rPr>
            </a:br>
            <a:r>
              <a:rPr lang="en-US" altLang="en-US" sz="1000">
                <a:latin typeface="Arial" charset="0"/>
              </a:rPr>
              <a:t>Connectors, induction coils, coolant tube </a:t>
            </a:r>
            <a:br>
              <a:rPr lang="en-US" altLang="en-US" sz="1000">
                <a:latin typeface="Arial" charset="0"/>
              </a:rPr>
            </a:br>
            <a:r>
              <a:rPr lang="en-US" altLang="en-US" sz="1000">
                <a:latin typeface="Arial" charset="0"/>
              </a:rPr>
              <a:t>Thomas&amp; Betts, Panduit, Siemens Wx</a:t>
            </a:r>
            <a:endParaRPr lang="en-US" altLang="en-US" sz="1000" b="1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altLang="en-US" sz="1000" b="1">
                <a:latin typeface="Arial" charset="0"/>
              </a:rPr>
              <a:t>Consumer Products</a:t>
            </a:r>
            <a:r>
              <a:rPr lang="en-US" altLang="en-US" sz="1000">
                <a:latin typeface="Arial" charset="0"/>
              </a:rPr>
              <a:t> </a:t>
            </a:r>
            <a:br>
              <a:rPr lang="en-US" altLang="en-US" sz="1000">
                <a:latin typeface="Arial" charset="0"/>
              </a:rPr>
            </a:br>
            <a:r>
              <a:rPr lang="en-US" altLang="en-US" sz="1000">
                <a:latin typeface="Arial" charset="0"/>
              </a:rPr>
              <a:t>Lighter case tube, refrigeration, fabricators </a:t>
            </a:r>
            <a:br>
              <a:rPr lang="en-US" altLang="en-US" sz="1000">
                <a:latin typeface="Arial" charset="0"/>
              </a:rPr>
            </a:br>
            <a:r>
              <a:rPr lang="en-US" altLang="en-US" sz="1000">
                <a:latin typeface="Arial" charset="0"/>
              </a:rPr>
              <a:t>Parker, Danfoss, Zippo, Carrier Transicold </a:t>
            </a:r>
            <a:endParaRPr lang="en-US" altLang="en-US" sz="1000" b="1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altLang="en-US" sz="1000" b="1">
                <a:latin typeface="Arial" charset="0"/>
              </a:rPr>
              <a:t>Others</a:t>
            </a:r>
            <a:r>
              <a:rPr lang="en-US" altLang="en-US" sz="1000">
                <a:latin typeface="Arial" charset="0"/>
              </a:rPr>
              <a:t> </a:t>
            </a:r>
            <a:br>
              <a:rPr lang="en-US" altLang="en-US" sz="1000">
                <a:latin typeface="Arial" charset="0"/>
              </a:rPr>
            </a:br>
            <a:r>
              <a:rPr lang="en-US" altLang="en-US" sz="1000">
                <a:latin typeface="Arial" charset="0"/>
              </a:rPr>
              <a:t>Electronics (coax), musical, plumbing, recreational, distributor </a:t>
            </a:r>
            <a:br>
              <a:rPr lang="en-US" altLang="en-US" sz="1000">
                <a:latin typeface="Arial" charset="0"/>
              </a:rPr>
            </a:br>
            <a:r>
              <a:rPr lang="en-US" altLang="en-US" sz="1000">
                <a:latin typeface="Arial" charset="0"/>
              </a:rPr>
              <a:t>Mansfield Plumbing </a:t>
            </a:r>
            <a:endParaRPr lang="en-US" altLang="en-US" sz="1000" b="1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altLang="en-US" sz="1000" b="1">
                <a:latin typeface="Arial" charset="0"/>
              </a:rPr>
              <a:t>Heat Transfer</a:t>
            </a:r>
            <a:r>
              <a:rPr lang="en-US" altLang="en-US" sz="1000">
                <a:latin typeface="Arial" charset="0"/>
              </a:rPr>
              <a:t> </a:t>
            </a:r>
            <a:br>
              <a:rPr lang="en-US" altLang="en-US" sz="1000">
                <a:latin typeface="Arial" charset="0"/>
              </a:rPr>
            </a:br>
            <a:r>
              <a:rPr lang="en-US" altLang="en-US" sz="1000">
                <a:latin typeface="Arial" charset="0"/>
              </a:rPr>
              <a:t>Marine cooling, oil coolers, locomotive radiators </a:t>
            </a:r>
            <a:br>
              <a:rPr lang="en-US" altLang="en-US" sz="1000">
                <a:latin typeface="Arial" charset="0"/>
              </a:rPr>
            </a:br>
            <a:r>
              <a:rPr lang="en-US" altLang="en-US" sz="1000">
                <a:latin typeface="Arial" charset="0"/>
              </a:rPr>
              <a:t>WTE, Young Touchstone, Rocore, Thermal Transfer</a:t>
            </a:r>
            <a:endParaRPr lang="en-US" altLang="en-US" sz="1000" b="1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altLang="en-US" sz="1000" b="1">
                <a:latin typeface="Arial" charset="0"/>
              </a:rPr>
              <a:t>Controls</a:t>
            </a:r>
            <a:r>
              <a:rPr lang="en-US" altLang="en-US" sz="1000">
                <a:latin typeface="Arial" charset="0"/>
              </a:rPr>
              <a:t> </a:t>
            </a:r>
            <a:br>
              <a:rPr lang="en-US" altLang="en-US" sz="1000">
                <a:latin typeface="Arial" charset="0"/>
              </a:rPr>
            </a:br>
            <a:r>
              <a:rPr lang="en-US" altLang="en-US" sz="1000">
                <a:latin typeface="Arial" charset="0"/>
              </a:rPr>
              <a:t>Reversing valve bodies, cap tube, bourdon tube </a:t>
            </a:r>
            <a:br>
              <a:rPr lang="en-US" altLang="en-US" sz="1000">
                <a:latin typeface="Arial" charset="0"/>
              </a:rPr>
            </a:br>
            <a:r>
              <a:rPr lang="en-US" altLang="en-US" sz="1000">
                <a:latin typeface="Arial" charset="0"/>
              </a:rPr>
              <a:t>Ranco, White Rodgers, Alco, WIKA </a:t>
            </a:r>
            <a:endParaRPr lang="en-US" altLang="en-US" sz="1000" b="1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altLang="en-US" sz="1000" b="1">
                <a:latin typeface="Arial" charset="0"/>
              </a:rPr>
              <a:t>Welding</a:t>
            </a:r>
            <a:r>
              <a:rPr lang="en-US" altLang="en-US" sz="1000">
                <a:latin typeface="Arial" charset="0"/>
              </a:rPr>
              <a:t> </a:t>
            </a:r>
            <a:br>
              <a:rPr lang="en-US" altLang="en-US" sz="1000">
                <a:latin typeface="Arial" charset="0"/>
              </a:rPr>
            </a:br>
            <a:r>
              <a:rPr lang="en-US" altLang="en-US" sz="1000">
                <a:latin typeface="Arial" charset="0"/>
              </a:rPr>
              <a:t>MIG tips, torch handles </a:t>
            </a:r>
            <a:br>
              <a:rPr lang="en-US" altLang="en-US" sz="1000">
                <a:latin typeface="Arial" charset="0"/>
              </a:rPr>
            </a:br>
            <a:r>
              <a:rPr lang="en-US" altLang="en-US" sz="1000">
                <a:latin typeface="Arial" charset="0"/>
              </a:rPr>
              <a:t>TWECO, Miller, Bernard, Lincoln Electric </a:t>
            </a:r>
            <a:endParaRPr lang="en-US" altLang="en-US" sz="1000" b="1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altLang="en-US" sz="1000" b="1">
                <a:latin typeface="Arial" charset="0"/>
              </a:rPr>
              <a:t>Alternate Metals</a:t>
            </a:r>
            <a:r>
              <a:rPr lang="en-US" altLang="en-US" sz="1000">
                <a:latin typeface="Arial" charset="0"/>
              </a:rPr>
              <a:t> </a:t>
            </a:r>
            <a:br>
              <a:rPr lang="en-US" altLang="en-US" sz="1000">
                <a:latin typeface="Arial" charset="0"/>
              </a:rPr>
            </a:br>
            <a:r>
              <a:rPr lang="en-US" altLang="en-US" sz="1000">
                <a:latin typeface="Arial" charset="0"/>
              </a:rPr>
              <a:t>Titanium </a:t>
            </a:r>
          </a:p>
          <a:p>
            <a:pPr>
              <a:lnSpc>
                <a:spcPct val="80000"/>
              </a:lnSpc>
            </a:pPr>
            <a:endParaRPr lang="en-US" altLang="en-US" sz="100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5150-4FD7-4802-B0EB-D52217513A72}" type="datetime1">
              <a:rPr lang="en-US" smtClean="0"/>
              <a:pPr/>
              <a:t>8/14/2023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895A-832A-4167-BE9B-7448CA062309}" type="datetime1">
              <a:rPr lang="en-US" smtClean="0"/>
              <a:pPr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71FF-D602-4BB6-9683-7A1E909D4296}" type="datetime1">
              <a:rPr lang="en-US" smtClean="0"/>
              <a:pPr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28600"/>
            <a:ext cx="65532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5613" y="1598613"/>
            <a:ext cx="4037012" cy="4570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570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6199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28600"/>
            <a:ext cx="65532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570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5025" y="1598613"/>
            <a:ext cx="4037013" cy="2208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5025" y="3959225"/>
            <a:ext cx="4037013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9579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28600"/>
            <a:ext cx="65532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5613" y="1598613"/>
            <a:ext cx="4037012" cy="4570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5025" y="1598613"/>
            <a:ext cx="4037013" cy="2208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5025" y="3959225"/>
            <a:ext cx="4037013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6905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92BEB-5202-498C-89F7-BBD3BEE1B887}" type="datetime1">
              <a:rPr lang="en-US" smtClean="0"/>
              <a:pPr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B6C6-10FF-4510-A888-F0B9C6A788B0}" type="datetime1">
              <a:rPr lang="en-US" smtClean="0"/>
              <a:pPr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7B31-A4E1-4FCE-8661-5EC33A675437}" type="datetime1">
              <a:rPr lang="en-US" smtClean="0"/>
              <a:pPr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D832D-B7F8-4A85-B115-3F84BE9AC26D}" type="datetime1">
              <a:rPr lang="en-US" smtClean="0"/>
              <a:pPr/>
              <a:t>8/14/2023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B34F3-05F7-41C1-B84E-68CE2E00C83C}" type="datetime1">
              <a:rPr lang="en-US" smtClean="0"/>
              <a:pPr/>
              <a:t>8/14/2023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47F82-2B2E-4837-B3AB-C94C672FBECB}" type="datetime1">
              <a:rPr lang="en-US" smtClean="0"/>
              <a:pPr/>
              <a:t>8/14/2023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57738-F4B0-48EA-9B71-E0F723F8BF6C}" type="datetime1">
              <a:rPr lang="en-US" smtClean="0"/>
              <a:pPr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0D5EF-7D26-425F-8C45-B9312ACE18BC}" type="datetime1">
              <a:rPr lang="en-US" smtClean="0"/>
              <a:pPr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F1909345-DEE0-4B07-8E32-441AC9DA095E}" type="datetime1">
              <a:rPr lang="en-US" smtClean="0"/>
              <a:pPr/>
              <a:t>8/14/2023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2053"/>
          <p:cNvGrpSpPr>
            <a:grpSpLocks/>
          </p:cNvGrpSpPr>
          <p:nvPr userDrawn="1"/>
        </p:nvGrpSpPr>
        <p:grpSpPr bwMode="auto">
          <a:xfrm>
            <a:off x="25400" y="1219200"/>
            <a:ext cx="8385175" cy="163513"/>
            <a:chOff x="0" y="768"/>
            <a:chExt cx="5282" cy="103"/>
          </a:xfrm>
        </p:grpSpPr>
        <p:grpSp>
          <p:nvGrpSpPr>
            <p:cNvPr id="11" name="Group 2054"/>
            <p:cNvGrpSpPr>
              <a:grpSpLocks/>
            </p:cNvGrpSpPr>
            <p:nvPr userDrawn="1"/>
          </p:nvGrpSpPr>
          <p:grpSpPr bwMode="auto">
            <a:xfrm>
              <a:off x="5158" y="768"/>
              <a:ext cx="124" cy="103"/>
              <a:chOff x="5158" y="768"/>
              <a:chExt cx="124" cy="103"/>
            </a:xfrm>
          </p:grpSpPr>
          <p:sp>
            <p:nvSpPr>
              <p:cNvPr id="26" name="Rectangle 2055"/>
              <p:cNvSpPr>
                <a:spLocks noChangeArrowheads="1"/>
              </p:cNvSpPr>
              <p:nvPr userDrawn="1"/>
            </p:nvSpPr>
            <p:spPr bwMode="auto">
              <a:xfrm>
                <a:off x="5252" y="768"/>
                <a:ext cx="30" cy="103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1pPr>
                <a:lvl2pPr marL="742950" indent="-28575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2pPr>
                <a:lvl3pPr marL="11430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3pPr>
                <a:lvl4pPr marL="16002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4pPr>
                <a:lvl5pPr marL="20574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7" name="Rectangle 2056"/>
              <p:cNvSpPr>
                <a:spLocks noChangeArrowheads="1"/>
              </p:cNvSpPr>
              <p:nvPr userDrawn="1"/>
            </p:nvSpPr>
            <p:spPr bwMode="auto">
              <a:xfrm>
                <a:off x="5158" y="768"/>
                <a:ext cx="60" cy="103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1pPr>
                <a:lvl2pPr marL="742950" indent="-28575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2pPr>
                <a:lvl3pPr marL="11430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3pPr>
                <a:lvl4pPr marL="16002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4pPr>
                <a:lvl5pPr marL="20574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2" name="Group 2057"/>
            <p:cNvGrpSpPr>
              <a:grpSpLocks/>
            </p:cNvGrpSpPr>
            <p:nvPr userDrawn="1"/>
          </p:nvGrpSpPr>
          <p:grpSpPr bwMode="auto">
            <a:xfrm>
              <a:off x="4848" y="768"/>
              <a:ext cx="263" cy="103"/>
              <a:chOff x="4848" y="768"/>
              <a:chExt cx="263" cy="103"/>
            </a:xfrm>
          </p:grpSpPr>
          <p:sp>
            <p:nvSpPr>
              <p:cNvPr id="24" name="Rectangle 2058"/>
              <p:cNvSpPr>
                <a:spLocks noChangeArrowheads="1"/>
              </p:cNvSpPr>
              <p:nvPr userDrawn="1"/>
            </p:nvSpPr>
            <p:spPr bwMode="auto">
              <a:xfrm>
                <a:off x="5018" y="768"/>
                <a:ext cx="93" cy="103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1pPr>
                <a:lvl2pPr marL="742950" indent="-28575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2pPr>
                <a:lvl3pPr marL="11430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3pPr>
                <a:lvl4pPr marL="16002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4pPr>
                <a:lvl5pPr marL="20574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5" name="Rectangle 2059"/>
              <p:cNvSpPr>
                <a:spLocks noChangeArrowheads="1"/>
              </p:cNvSpPr>
              <p:nvPr userDrawn="1"/>
            </p:nvSpPr>
            <p:spPr bwMode="auto">
              <a:xfrm>
                <a:off x="4848" y="768"/>
                <a:ext cx="126" cy="103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1pPr>
                <a:lvl2pPr marL="742950" indent="-28575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2pPr>
                <a:lvl3pPr marL="11430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3pPr>
                <a:lvl4pPr marL="16002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4pPr>
                <a:lvl5pPr marL="20574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3" name="Group 2060"/>
            <p:cNvGrpSpPr>
              <a:grpSpLocks/>
            </p:cNvGrpSpPr>
            <p:nvPr userDrawn="1"/>
          </p:nvGrpSpPr>
          <p:grpSpPr bwMode="auto">
            <a:xfrm>
              <a:off x="4418" y="768"/>
              <a:ext cx="386" cy="103"/>
              <a:chOff x="4418" y="768"/>
              <a:chExt cx="386" cy="103"/>
            </a:xfrm>
          </p:grpSpPr>
          <p:sp>
            <p:nvSpPr>
              <p:cNvPr id="22" name="Rectangle 2061"/>
              <p:cNvSpPr>
                <a:spLocks noChangeArrowheads="1"/>
              </p:cNvSpPr>
              <p:nvPr userDrawn="1"/>
            </p:nvSpPr>
            <p:spPr bwMode="auto">
              <a:xfrm>
                <a:off x="4650" y="768"/>
                <a:ext cx="154" cy="103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1pPr>
                <a:lvl2pPr marL="742950" indent="-28575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2pPr>
                <a:lvl3pPr marL="11430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3pPr>
                <a:lvl4pPr marL="16002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4pPr>
                <a:lvl5pPr marL="20574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3" name="Rectangle 2062"/>
              <p:cNvSpPr>
                <a:spLocks noChangeArrowheads="1"/>
              </p:cNvSpPr>
              <p:nvPr userDrawn="1"/>
            </p:nvSpPr>
            <p:spPr bwMode="auto">
              <a:xfrm>
                <a:off x="4418" y="768"/>
                <a:ext cx="189" cy="103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1pPr>
                <a:lvl2pPr marL="742950" indent="-28575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2pPr>
                <a:lvl3pPr marL="11430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3pPr>
                <a:lvl4pPr marL="16002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4pPr>
                <a:lvl5pPr marL="20574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4" name="Group 2063"/>
            <p:cNvGrpSpPr>
              <a:grpSpLocks/>
            </p:cNvGrpSpPr>
            <p:nvPr userDrawn="1"/>
          </p:nvGrpSpPr>
          <p:grpSpPr bwMode="auto">
            <a:xfrm>
              <a:off x="3183" y="768"/>
              <a:ext cx="1191" cy="103"/>
              <a:chOff x="3183" y="768"/>
              <a:chExt cx="1191" cy="103"/>
            </a:xfrm>
          </p:grpSpPr>
          <p:sp>
            <p:nvSpPr>
              <p:cNvPr id="18" name="Rectangle 2064"/>
              <p:cNvSpPr>
                <a:spLocks noChangeArrowheads="1"/>
              </p:cNvSpPr>
              <p:nvPr userDrawn="1"/>
            </p:nvSpPr>
            <p:spPr bwMode="auto">
              <a:xfrm>
                <a:off x="3558" y="768"/>
                <a:ext cx="250" cy="103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1pPr>
                <a:lvl2pPr marL="742950" indent="-28575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2pPr>
                <a:lvl3pPr marL="11430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3pPr>
                <a:lvl4pPr marL="16002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4pPr>
                <a:lvl5pPr marL="20574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" name="Rectangle 2065"/>
              <p:cNvSpPr>
                <a:spLocks noChangeArrowheads="1"/>
              </p:cNvSpPr>
              <p:nvPr userDrawn="1"/>
            </p:nvSpPr>
            <p:spPr bwMode="auto">
              <a:xfrm>
                <a:off x="4156" y="768"/>
                <a:ext cx="218" cy="103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1pPr>
                <a:lvl2pPr marL="742950" indent="-28575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2pPr>
                <a:lvl3pPr marL="11430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3pPr>
                <a:lvl4pPr marL="16002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4pPr>
                <a:lvl5pPr marL="20574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" name="Rectangle 2066"/>
              <p:cNvSpPr>
                <a:spLocks noChangeArrowheads="1"/>
              </p:cNvSpPr>
              <p:nvPr userDrawn="1"/>
            </p:nvSpPr>
            <p:spPr bwMode="auto">
              <a:xfrm>
                <a:off x="3864" y="768"/>
                <a:ext cx="250" cy="103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1pPr>
                <a:lvl2pPr marL="742950" indent="-28575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2pPr>
                <a:lvl3pPr marL="11430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3pPr>
                <a:lvl4pPr marL="16002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4pPr>
                <a:lvl5pPr marL="20574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1" name="Rectangle 2067"/>
              <p:cNvSpPr>
                <a:spLocks noChangeArrowheads="1"/>
              </p:cNvSpPr>
              <p:nvPr userDrawn="1"/>
            </p:nvSpPr>
            <p:spPr bwMode="auto">
              <a:xfrm>
                <a:off x="3183" y="768"/>
                <a:ext cx="314" cy="103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1pPr>
                <a:lvl2pPr marL="742950" indent="-28575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2pPr>
                <a:lvl3pPr marL="11430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3pPr>
                <a:lvl4pPr marL="16002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4pPr>
                <a:lvl5pPr marL="20574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5" name="Group 2068"/>
            <p:cNvGrpSpPr>
              <a:grpSpLocks/>
            </p:cNvGrpSpPr>
            <p:nvPr userDrawn="1"/>
          </p:nvGrpSpPr>
          <p:grpSpPr bwMode="auto">
            <a:xfrm>
              <a:off x="0" y="768"/>
              <a:ext cx="3143" cy="103"/>
              <a:chOff x="0" y="768"/>
              <a:chExt cx="3143" cy="103"/>
            </a:xfrm>
          </p:grpSpPr>
          <p:sp>
            <p:nvSpPr>
              <p:cNvPr id="16" name="Rectangle 2069"/>
              <p:cNvSpPr>
                <a:spLocks noChangeArrowheads="1"/>
              </p:cNvSpPr>
              <p:nvPr userDrawn="1"/>
            </p:nvSpPr>
            <p:spPr bwMode="auto">
              <a:xfrm>
                <a:off x="2798" y="768"/>
                <a:ext cx="345" cy="103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1pPr>
                <a:lvl2pPr marL="742950" indent="-28575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2pPr>
                <a:lvl3pPr marL="11430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3pPr>
                <a:lvl4pPr marL="16002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4pPr>
                <a:lvl5pPr marL="20574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" name="Rectangle 2070"/>
              <p:cNvSpPr>
                <a:spLocks noChangeArrowheads="1"/>
              </p:cNvSpPr>
              <p:nvPr userDrawn="1"/>
            </p:nvSpPr>
            <p:spPr bwMode="auto">
              <a:xfrm>
                <a:off x="0" y="768"/>
                <a:ext cx="2756" cy="103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1pPr>
                <a:lvl2pPr marL="742950" indent="-28575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2pPr>
                <a:lvl3pPr marL="11430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3pPr>
                <a:lvl4pPr marL="16002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4pPr>
                <a:lvl5pPr marL="20574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pic>
        <p:nvPicPr>
          <p:cNvPr id="28" name="Picture 2076" descr="Large Red STP Logo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01600"/>
            <a:ext cx="1760538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077"/>
          <p:cNvSpPr>
            <a:spLocks noChangeArrowheads="1"/>
          </p:cNvSpPr>
          <p:nvPr userDrawn="1"/>
        </p:nvSpPr>
        <p:spPr bwMode="auto">
          <a:xfrm>
            <a:off x="255588" y="169863"/>
            <a:ext cx="1584325" cy="1219200"/>
          </a:xfrm>
          <a:prstGeom prst="rect">
            <a:avLst/>
          </a:prstGeom>
          <a:noFill/>
          <a:ln w="88900">
            <a:solidFill>
              <a:srgbClr val="333399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11" Type="http://schemas.openxmlformats.org/officeDocument/2006/relationships/image" Target="../media/image8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4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32.jpeg"/><Relationship Id="rId7" Type="http://schemas.openxmlformats.org/officeDocument/2006/relationships/image" Target="../media/image34.png"/><Relationship Id="rId12" Type="http://schemas.microsoft.com/office/2007/relationships/hdphoto" Target="../media/hdphoto18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11" Type="http://schemas.openxmlformats.org/officeDocument/2006/relationships/image" Target="../media/image36.jpeg"/><Relationship Id="rId5" Type="http://schemas.openxmlformats.org/officeDocument/2006/relationships/image" Target="../media/image33.jpeg"/><Relationship Id="rId10" Type="http://schemas.microsoft.com/office/2007/relationships/hdphoto" Target="../media/hdphoto17.wdp"/><Relationship Id="rId4" Type="http://schemas.microsoft.com/office/2007/relationships/hdphoto" Target="../media/hdphoto14.wdp"/><Relationship Id="rId9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microsoft.com/office/2007/relationships/hdphoto" Target="../media/hdphoto19.wdp"/><Relationship Id="rId7" Type="http://schemas.openxmlformats.org/officeDocument/2006/relationships/image" Target="../media/image4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20.wdp"/><Relationship Id="rId5" Type="http://schemas.openxmlformats.org/officeDocument/2006/relationships/image" Target="../media/image39.jpeg"/><Relationship Id="rId10" Type="http://schemas.openxmlformats.org/officeDocument/2006/relationships/image" Target="../media/image42.jpeg"/><Relationship Id="rId4" Type="http://schemas.openxmlformats.org/officeDocument/2006/relationships/image" Target="../media/image38.jpeg"/><Relationship Id="rId9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4.jpeg"/><Relationship Id="rId7" Type="http://schemas.microsoft.com/office/2007/relationships/hdphoto" Target="../media/hdphoto22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http://www.cranecopper.com.au/images/casting.gi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2.pn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10.wdp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5" Type="http://schemas.openxmlformats.org/officeDocument/2006/relationships/image" Target="../media/image28.jpeg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1178" y="116145"/>
            <a:ext cx="7543800" cy="3935867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Welcome to</a:t>
            </a: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i="1" dirty="0"/>
            </a:br>
            <a:r>
              <a:rPr lang="en-US" sz="3600" b="1" dirty="0"/>
              <a:t>small tube products</a:t>
            </a:r>
            <a:br>
              <a:rPr lang="en-US" sz="3600" dirty="0"/>
            </a:br>
            <a:r>
              <a:rPr lang="en-US" sz="2000" dirty="0"/>
              <a:t>Duncansville, PA U.S.A.</a:t>
            </a: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38" y="4164465"/>
            <a:ext cx="2315332" cy="174647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noliphant\AppData\Local\Microsoft\Windows\Temporary Internet Files\Content.Outlook\VQQOJCY3\IMG_13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731" y="4273392"/>
            <a:ext cx="2324509" cy="174338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s://fixingmyselfhappyhome.files.wordpress.com/2019/01/american-flag-vector-10744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5" t="9530" r="6889" b="19151"/>
          <a:stretch/>
        </p:blipFill>
        <p:spPr bwMode="auto">
          <a:xfrm>
            <a:off x="3257550" y="4337792"/>
            <a:ext cx="2678398" cy="173643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59429" y="6217102"/>
            <a:ext cx="5290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1"/>
                </a:solidFill>
                <a:latin typeface="+mj-lt"/>
              </a:rPr>
              <a:t>Skilled Producers of Copper and Brass Tubing</a:t>
            </a:r>
          </a:p>
          <a:p>
            <a:pPr algn="ctr"/>
            <a:r>
              <a:rPr lang="en-US" i="1" dirty="0">
                <a:solidFill>
                  <a:schemeClr val="accent1"/>
                </a:solidFill>
                <a:latin typeface="+mj-lt"/>
              </a:rPr>
              <a:t>Continuing the Excellence Established in 1947</a:t>
            </a:r>
          </a:p>
        </p:txBody>
      </p:sp>
      <p:pic>
        <p:nvPicPr>
          <p:cNvPr id="19461" name="Picture 5" descr="G:\Pictures\2019\weldin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002" y="959528"/>
            <a:ext cx="1687966" cy="183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 descr="G:\Pictures\2019\bourdon no log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48" y="959528"/>
            <a:ext cx="1938111" cy="193811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549383D3-F179-47D3-B58D-A98E80117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417" y="1147246"/>
            <a:ext cx="1526040" cy="198988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 extrusionH="19050" prstMaterial="matte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9894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695449" y="231321"/>
            <a:ext cx="7024007" cy="914400"/>
          </a:xfrm>
        </p:spPr>
        <p:txBody>
          <a:bodyPr>
            <a:normAutofit/>
          </a:bodyPr>
          <a:lstStyle/>
          <a:p>
            <a:pPr algn="ctr"/>
            <a:r>
              <a:rPr lang="en-US" altLang="en-US" sz="4400" dirty="0">
                <a:solidFill>
                  <a:schemeClr val="tx1"/>
                </a:solidFill>
              </a:rPr>
              <a:t>STP In-House Tooling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23266" y="1337407"/>
            <a:ext cx="4037012" cy="4847261"/>
          </a:xfrm>
        </p:spPr>
        <p:txBody>
          <a:bodyPr/>
          <a:lstStyle/>
          <a:p>
            <a:pPr marL="0" indent="0">
              <a:lnSpc>
                <a:spcPct val="77000"/>
              </a:lnSpc>
              <a:buNone/>
            </a:pPr>
            <a:r>
              <a:rPr lang="en-US" altLang="en-US" sz="1800" dirty="0">
                <a:latin typeface="+mj-lt"/>
              </a:rPr>
              <a:t>The essence of STP’s quality tubing</a:t>
            </a:r>
            <a:r>
              <a:rPr lang="en-US" altLang="en-US" sz="1800" b="1" dirty="0">
                <a:latin typeface="+mj-lt"/>
              </a:rPr>
              <a:t>:</a:t>
            </a:r>
          </a:p>
          <a:p>
            <a:pPr lvl="1">
              <a:lnSpc>
                <a:spcPct val="77000"/>
              </a:lnSpc>
            </a:pPr>
            <a:r>
              <a:rPr lang="en-US" altLang="en-US" sz="1600" dirty="0">
                <a:latin typeface="+mj-lt"/>
              </a:rPr>
              <a:t>Tooling expertise</a:t>
            </a:r>
          </a:p>
          <a:p>
            <a:pPr lvl="1">
              <a:lnSpc>
                <a:spcPct val="77000"/>
              </a:lnSpc>
            </a:pPr>
            <a:r>
              <a:rPr lang="en-US" altLang="en-US" sz="1600" dirty="0">
                <a:latin typeface="+mj-lt"/>
              </a:rPr>
              <a:t>In-house maintenance and  engineering</a:t>
            </a:r>
          </a:p>
          <a:p>
            <a:pPr lvl="1">
              <a:lnSpc>
                <a:spcPct val="77000"/>
              </a:lnSpc>
            </a:pPr>
            <a:r>
              <a:rPr lang="en-US" altLang="en-US" sz="1600" dirty="0">
                <a:latin typeface="+mj-lt"/>
              </a:rPr>
              <a:t>Skilled manufacturing people and processes</a:t>
            </a:r>
          </a:p>
          <a:p>
            <a:pPr marL="0" indent="0">
              <a:lnSpc>
                <a:spcPct val="77000"/>
              </a:lnSpc>
            </a:pPr>
            <a:endParaRPr lang="en-US" altLang="en-US" sz="1800" b="1" dirty="0">
              <a:latin typeface="+mj-lt"/>
            </a:endParaRPr>
          </a:p>
          <a:p>
            <a:pPr marL="0" indent="0">
              <a:lnSpc>
                <a:spcPct val="77000"/>
              </a:lnSpc>
              <a:buNone/>
            </a:pPr>
            <a:r>
              <a:rPr lang="en-US" altLang="en-US" sz="1800" dirty="0">
                <a:latin typeface="+mj-lt"/>
              </a:rPr>
              <a:t>Extensive training program for tool room personnel </a:t>
            </a:r>
          </a:p>
          <a:p>
            <a:pPr marL="0" indent="0">
              <a:lnSpc>
                <a:spcPct val="77000"/>
              </a:lnSpc>
              <a:buNone/>
            </a:pPr>
            <a:endParaRPr lang="en-US" altLang="en-US" sz="1800" dirty="0">
              <a:latin typeface="+mj-lt"/>
            </a:endParaRPr>
          </a:p>
          <a:p>
            <a:pPr marL="0" indent="0">
              <a:lnSpc>
                <a:spcPct val="77000"/>
              </a:lnSpc>
              <a:buNone/>
            </a:pPr>
            <a:r>
              <a:rPr lang="en-US" altLang="en-US" sz="1800" dirty="0">
                <a:latin typeface="+mj-lt"/>
              </a:rPr>
              <a:t>Superior abilities with</a:t>
            </a:r>
            <a:r>
              <a:rPr lang="en-US" altLang="en-US" sz="1800" b="1" dirty="0">
                <a:latin typeface="+mj-lt"/>
              </a:rPr>
              <a:t>:</a:t>
            </a:r>
          </a:p>
          <a:p>
            <a:pPr lvl="1">
              <a:lnSpc>
                <a:spcPct val="77000"/>
              </a:lnSpc>
            </a:pPr>
            <a:r>
              <a:rPr lang="en-US" altLang="en-US" sz="1600" dirty="0">
                <a:latin typeface="+mj-lt"/>
              </a:rPr>
              <a:t>Die and plug profiling</a:t>
            </a:r>
          </a:p>
          <a:p>
            <a:pPr lvl="1">
              <a:lnSpc>
                <a:spcPct val="77000"/>
              </a:lnSpc>
            </a:pPr>
            <a:r>
              <a:rPr lang="en-US" altLang="en-US" sz="1600" dirty="0">
                <a:latin typeface="+mj-lt"/>
              </a:rPr>
              <a:t>Maintenance of Shape Tools</a:t>
            </a:r>
          </a:p>
          <a:p>
            <a:pPr lvl="1">
              <a:lnSpc>
                <a:spcPct val="77000"/>
              </a:lnSpc>
            </a:pPr>
            <a:r>
              <a:rPr lang="en-US" altLang="en-US" sz="1600" dirty="0">
                <a:latin typeface="+mj-lt"/>
              </a:rPr>
              <a:t>Saw blade sharpening</a:t>
            </a:r>
          </a:p>
          <a:p>
            <a:pPr lvl="1">
              <a:lnSpc>
                <a:spcPct val="77000"/>
              </a:lnSpc>
            </a:pPr>
            <a:r>
              <a:rPr lang="en-US" altLang="en-US" sz="1600" dirty="0">
                <a:latin typeface="+mj-lt"/>
              </a:rPr>
              <a:t>Gage maintenance and design</a:t>
            </a:r>
          </a:p>
          <a:p>
            <a:pPr lvl="1">
              <a:lnSpc>
                <a:spcPct val="77000"/>
              </a:lnSpc>
            </a:pPr>
            <a:r>
              <a:rPr lang="en-US" altLang="en-US" sz="1600" dirty="0">
                <a:latin typeface="+mj-lt"/>
              </a:rPr>
              <a:t>Problem Solving for drawing issues</a:t>
            </a:r>
          </a:p>
          <a:p>
            <a:pPr lvl="1">
              <a:lnSpc>
                <a:spcPct val="77000"/>
              </a:lnSpc>
            </a:pPr>
            <a:r>
              <a:rPr lang="en-US" altLang="en-US" sz="1600" dirty="0">
                <a:latin typeface="+mj-lt"/>
              </a:rPr>
              <a:t>Tube straightening</a:t>
            </a:r>
          </a:p>
          <a:p>
            <a:pPr lvl="1">
              <a:lnSpc>
                <a:spcPct val="77000"/>
              </a:lnSpc>
            </a:pPr>
            <a:r>
              <a:rPr lang="en-US" altLang="en-US" sz="1600" dirty="0">
                <a:latin typeface="+mj-lt"/>
              </a:rPr>
              <a:t>Short cut lengths</a:t>
            </a:r>
          </a:p>
          <a:p>
            <a:pPr lvl="1">
              <a:lnSpc>
                <a:spcPct val="77000"/>
              </a:lnSpc>
            </a:pPr>
            <a:r>
              <a:rPr lang="en-US" altLang="en-US" sz="1600" dirty="0">
                <a:latin typeface="+mj-lt"/>
              </a:rPr>
              <a:t>3-D Printing Technology</a:t>
            </a:r>
          </a:p>
        </p:txBody>
      </p:sp>
      <p:pic>
        <p:nvPicPr>
          <p:cNvPr id="22530" name="Picture 2" descr="C:\Users\jbarroner\Desktop\Tooling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32" y="2508354"/>
            <a:ext cx="3257661" cy="274721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16679" y="1813234"/>
            <a:ext cx="1322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+mj-lt"/>
              </a:rPr>
              <a:t>Largest Die/Plug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23950" y="5424901"/>
            <a:ext cx="1322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+mj-lt"/>
              </a:rPr>
              <a:t>Smallest Die/Plug</a:t>
            </a:r>
          </a:p>
        </p:txBody>
      </p:sp>
      <p:cxnSp>
        <p:nvCxnSpPr>
          <p:cNvPr id="4" name="Straight Arrow Connector 3"/>
          <p:cNvCxnSpPr>
            <a:cxnSpLocks/>
          </p:cNvCxnSpPr>
          <p:nvPr/>
        </p:nvCxnSpPr>
        <p:spPr>
          <a:xfrm flipV="1">
            <a:off x="2047166" y="5207699"/>
            <a:ext cx="507492" cy="4344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396343" y="2398009"/>
            <a:ext cx="146957" cy="8921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2735036" y="4931229"/>
            <a:ext cx="179614" cy="22043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5613" y="1370013"/>
            <a:ext cx="8094662" cy="512762"/>
          </a:xfrm>
        </p:spPr>
        <p:txBody>
          <a:bodyPr/>
          <a:lstStyle/>
          <a:p>
            <a:pPr marL="0" indent="0" algn="ctr"/>
            <a:r>
              <a:rPr lang="en-US" altLang="en-US" sz="2400" b="1"/>
              <a:t>How </a:t>
            </a:r>
            <a:r>
              <a:rPr lang="en-US" altLang="en-US" sz="2400" b="1" i="1"/>
              <a:t>Cold Work</a:t>
            </a:r>
            <a:r>
              <a:rPr lang="en-US" altLang="en-US" sz="2400" b="1"/>
              <a:t> is applied</a:t>
            </a:r>
            <a:endParaRPr lang="en-US" altLang="en-US" sz="2400"/>
          </a:p>
        </p:txBody>
      </p:sp>
      <p:grpSp>
        <p:nvGrpSpPr>
          <p:cNvPr id="12295" name="Group 6"/>
          <p:cNvGrpSpPr>
            <a:grpSpLocks/>
          </p:cNvGrpSpPr>
          <p:nvPr/>
        </p:nvGrpSpPr>
        <p:grpSpPr bwMode="auto">
          <a:xfrm>
            <a:off x="1653858" y="5286060"/>
            <a:ext cx="2019300" cy="558800"/>
            <a:chOff x="3300" y="2428"/>
            <a:chExt cx="1272" cy="352"/>
          </a:xfrm>
        </p:grpSpPr>
        <p:grpSp>
          <p:nvGrpSpPr>
            <p:cNvPr id="12339" name="Group 7"/>
            <p:cNvGrpSpPr>
              <a:grpSpLocks/>
            </p:cNvGrpSpPr>
            <p:nvPr/>
          </p:nvGrpSpPr>
          <p:grpSpPr bwMode="auto">
            <a:xfrm>
              <a:off x="3364" y="2464"/>
              <a:ext cx="1144" cy="280"/>
              <a:chOff x="3364" y="2464"/>
              <a:chExt cx="1144" cy="280"/>
            </a:xfrm>
          </p:grpSpPr>
          <p:sp>
            <p:nvSpPr>
              <p:cNvPr id="12365" name="Rectangle 8"/>
              <p:cNvSpPr>
                <a:spLocks noChangeArrowheads="1"/>
              </p:cNvSpPr>
              <p:nvPr/>
            </p:nvSpPr>
            <p:spPr bwMode="auto">
              <a:xfrm>
                <a:off x="3364" y="2464"/>
                <a:ext cx="280" cy="6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1pPr>
                <a:lvl2pPr marL="742950" indent="-28575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2pPr>
                <a:lvl3pPr marL="11430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3pPr>
                <a:lvl4pPr marL="16002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4pPr>
                <a:lvl5pPr marL="20574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66" name="Rectangle 9"/>
              <p:cNvSpPr>
                <a:spLocks noChangeArrowheads="1"/>
              </p:cNvSpPr>
              <p:nvPr/>
            </p:nvSpPr>
            <p:spPr bwMode="auto">
              <a:xfrm>
                <a:off x="3652" y="2464"/>
                <a:ext cx="280" cy="6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1pPr>
                <a:lvl2pPr marL="742950" indent="-28575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2pPr>
                <a:lvl3pPr marL="11430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3pPr>
                <a:lvl4pPr marL="16002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4pPr>
                <a:lvl5pPr marL="20574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67" name="Rectangle 10"/>
              <p:cNvSpPr>
                <a:spLocks noChangeArrowheads="1"/>
              </p:cNvSpPr>
              <p:nvPr/>
            </p:nvSpPr>
            <p:spPr bwMode="auto">
              <a:xfrm>
                <a:off x="3940" y="2464"/>
                <a:ext cx="280" cy="6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1pPr>
                <a:lvl2pPr marL="742950" indent="-28575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2pPr>
                <a:lvl3pPr marL="11430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3pPr>
                <a:lvl4pPr marL="16002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4pPr>
                <a:lvl5pPr marL="20574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68" name="Rectangle 11"/>
              <p:cNvSpPr>
                <a:spLocks noChangeArrowheads="1"/>
              </p:cNvSpPr>
              <p:nvPr/>
            </p:nvSpPr>
            <p:spPr bwMode="auto">
              <a:xfrm>
                <a:off x="3364" y="2536"/>
                <a:ext cx="280" cy="6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1pPr>
                <a:lvl2pPr marL="742950" indent="-28575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2pPr>
                <a:lvl3pPr marL="11430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3pPr>
                <a:lvl4pPr marL="16002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4pPr>
                <a:lvl5pPr marL="20574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69" name="Rectangle 12"/>
              <p:cNvSpPr>
                <a:spLocks noChangeArrowheads="1"/>
              </p:cNvSpPr>
              <p:nvPr/>
            </p:nvSpPr>
            <p:spPr bwMode="auto">
              <a:xfrm>
                <a:off x="3940" y="2536"/>
                <a:ext cx="280" cy="6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1pPr>
                <a:lvl2pPr marL="742950" indent="-28575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2pPr>
                <a:lvl3pPr marL="11430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3pPr>
                <a:lvl4pPr marL="16002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4pPr>
                <a:lvl5pPr marL="20574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70" name="Rectangle 13"/>
              <p:cNvSpPr>
                <a:spLocks noChangeArrowheads="1"/>
              </p:cNvSpPr>
              <p:nvPr/>
            </p:nvSpPr>
            <p:spPr bwMode="auto">
              <a:xfrm>
                <a:off x="3364" y="2608"/>
                <a:ext cx="280" cy="6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1pPr>
                <a:lvl2pPr marL="742950" indent="-28575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2pPr>
                <a:lvl3pPr marL="11430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3pPr>
                <a:lvl4pPr marL="16002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4pPr>
                <a:lvl5pPr marL="20574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71" name="Rectangle 14"/>
              <p:cNvSpPr>
                <a:spLocks noChangeArrowheads="1"/>
              </p:cNvSpPr>
              <p:nvPr/>
            </p:nvSpPr>
            <p:spPr bwMode="auto">
              <a:xfrm>
                <a:off x="3652" y="2608"/>
                <a:ext cx="280" cy="6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1pPr>
                <a:lvl2pPr marL="742950" indent="-28575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2pPr>
                <a:lvl3pPr marL="11430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3pPr>
                <a:lvl4pPr marL="16002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4pPr>
                <a:lvl5pPr marL="20574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72" name="Rectangle 15"/>
              <p:cNvSpPr>
                <a:spLocks noChangeArrowheads="1"/>
              </p:cNvSpPr>
              <p:nvPr/>
            </p:nvSpPr>
            <p:spPr bwMode="auto">
              <a:xfrm>
                <a:off x="3940" y="2608"/>
                <a:ext cx="280" cy="6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1pPr>
                <a:lvl2pPr marL="742950" indent="-28575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2pPr>
                <a:lvl3pPr marL="11430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3pPr>
                <a:lvl4pPr marL="16002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4pPr>
                <a:lvl5pPr marL="20574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73" name="Rectangle 16"/>
              <p:cNvSpPr>
                <a:spLocks noChangeArrowheads="1"/>
              </p:cNvSpPr>
              <p:nvPr/>
            </p:nvSpPr>
            <p:spPr bwMode="auto">
              <a:xfrm>
                <a:off x="4228" y="2464"/>
                <a:ext cx="280" cy="6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1pPr>
                <a:lvl2pPr marL="742950" indent="-28575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2pPr>
                <a:lvl3pPr marL="11430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3pPr>
                <a:lvl4pPr marL="16002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4pPr>
                <a:lvl5pPr marL="20574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74" name="Rectangle 17"/>
              <p:cNvSpPr>
                <a:spLocks noChangeArrowheads="1"/>
              </p:cNvSpPr>
              <p:nvPr/>
            </p:nvSpPr>
            <p:spPr bwMode="auto">
              <a:xfrm>
                <a:off x="4228" y="2536"/>
                <a:ext cx="280" cy="6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1pPr>
                <a:lvl2pPr marL="742950" indent="-28575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2pPr>
                <a:lvl3pPr marL="11430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3pPr>
                <a:lvl4pPr marL="16002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4pPr>
                <a:lvl5pPr marL="20574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75" name="Rectangle 18"/>
              <p:cNvSpPr>
                <a:spLocks noChangeArrowheads="1"/>
              </p:cNvSpPr>
              <p:nvPr/>
            </p:nvSpPr>
            <p:spPr bwMode="auto">
              <a:xfrm>
                <a:off x="4228" y="2608"/>
                <a:ext cx="280" cy="6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1pPr>
                <a:lvl2pPr marL="742950" indent="-28575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2pPr>
                <a:lvl3pPr marL="11430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3pPr>
                <a:lvl4pPr marL="16002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4pPr>
                <a:lvl5pPr marL="20574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76" name="Rectangle 19"/>
              <p:cNvSpPr>
                <a:spLocks noChangeArrowheads="1"/>
              </p:cNvSpPr>
              <p:nvPr/>
            </p:nvSpPr>
            <p:spPr bwMode="auto">
              <a:xfrm>
                <a:off x="3364" y="2680"/>
                <a:ext cx="280" cy="6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1pPr>
                <a:lvl2pPr marL="742950" indent="-28575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2pPr>
                <a:lvl3pPr marL="11430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3pPr>
                <a:lvl4pPr marL="16002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4pPr>
                <a:lvl5pPr marL="20574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77" name="Rectangle 20"/>
              <p:cNvSpPr>
                <a:spLocks noChangeArrowheads="1"/>
              </p:cNvSpPr>
              <p:nvPr/>
            </p:nvSpPr>
            <p:spPr bwMode="auto">
              <a:xfrm>
                <a:off x="3652" y="2680"/>
                <a:ext cx="280" cy="6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1pPr>
                <a:lvl2pPr marL="742950" indent="-28575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2pPr>
                <a:lvl3pPr marL="11430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3pPr>
                <a:lvl4pPr marL="16002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4pPr>
                <a:lvl5pPr marL="20574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78" name="Rectangle 21"/>
              <p:cNvSpPr>
                <a:spLocks noChangeArrowheads="1"/>
              </p:cNvSpPr>
              <p:nvPr/>
            </p:nvSpPr>
            <p:spPr bwMode="auto">
              <a:xfrm>
                <a:off x="3940" y="2680"/>
                <a:ext cx="280" cy="6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1pPr>
                <a:lvl2pPr marL="742950" indent="-28575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2pPr>
                <a:lvl3pPr marL="11430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3pPr>
                <a:lvl4pPr marL="16002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4pPr>
                <a:lvl5pPr marL="20574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79" name="Rectangle 22"/>
              <p:cNvSpPr>
                <a:spLocks noChangeArrowheads="1"/>
              </p:cNvSpPr>
              <p:nvPr/>
            </p:nvSpPr>
            <p:spPr bwMode="auto">
              <a:xfrm>
                <a:off x="4228" y="2680"/>
                <a:ext cx="280" cy="6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1pPr>
                <a:lvl2pPr marL="742950" indent="-28575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2pPr>
                <a:lvl3pPr marL="11430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3pPr>
                <a:lvl4pPr marL="16002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4pPr>
                <a:lvl5pPr marL="20574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2340" name="Oval 23"/>
            <p:cNvSpPr>
              <a:spLocks noChangeArrowheads="1"/>
            </p:cNvSpPr>
            <p:nvPr/>
          </p:nvSpPr>
          <p:spPr bwMode="auto">
            <a:xfrm>
              <a:off x="3300" y="2428"/>
              <a:ext cx="135" cy="6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41" name="Oval 24"/>
            <p:cNvSpPr>
              <a:spLocks noChangeArrowheads="1"/>
            </p:cNvSpPr>
            <p:nvPr/>
          </p:nvSpPr>
          <p:spPr bwMode="auto">
            <a:xfrm>
              <a:off x="3584" y="2428"/>
              <a:ext cx="135" cy="6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42" name="Oval 25"/>
            <p:cNvSpPr>
              <a:spLocks noChangeArrowheads="1"/>
            </p:cNvSpPr>
            <p:nvPr/>
          </p:nvSpPr>
          <p:spPr bwMode="auto">
            <a:xfrm>
              <a:off x="3869" y="2428"/>
              <a:ext cx="134" cy="6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43" name="Oval 26"/>
            <p:cNvSpPr>
              <a:spLocks noChangeArrowheads="1"/>
            </p:cNvSpPr>
            <p:nvPr/>
          </p:nvSpPr>
          <p:spPr bwMode="auto">
            <a:xfrm>
              <a:off x="4153" y="2428"/>
              <a:ext cx="135" cy="6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44" name="Oval 27"/>
            <p:cNvSpPr>
              <a:spLocks noChangeArrowheads="1"/>
            </p:cNvSpPr>
            <p:nvPr/>
          </p:nvSpPr>
          <p:spPr bwMode="auto">
            <a:xfrm>
              <a:off x="4437" y="2428"/>
              <a:ext cx="135" cy="63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45" name="Oval 28"/>
            <p:cNvSpPr>
              <a:spLocks noChangeArrowheads="1"/>
            </p:cNvSpPr>
            <p:nvPr/>
          </p:nvSpPr>
          <p:spPr bwMode="auto">
            <a:xfrm>
              <a:off x="3300" y="2500"/>
              <a:ext cx="135" cy="6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46" name="Oval 29"/>
            <p:cNvSpPr>
              <a:spLocks noChangeArrowheads="1"/>
            </p:cNvSpPr>
            <p:nvPr/>
          </p:nvSpPr>
          <p:spPr bwMode="auto">
            <a:xfrm>
              <a:off x="3584" y="2500"/>
              <a:ext cx="135" cy="65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47" name="Oval 30"/>
            <p:cNvSpPr>
              <a:spLocks noChangeArrowheads="1"/>
            </p:cNvSpPr>
            <p:nvPr/>
          </p:nvSpPr>
          <p:spPr bwMode="auto">
            <a:xfrm>
              <a:off x="3869" y="2500"/>
              <a:ext cx="134" cy="6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48" name="Oval 31"/>
            <p:cNvSpPr>
              <a:spLocks noChangeArrowheads="1"/>
            </p:cNvSpPr>
            <p:nvPr/>
          </p:nvSpPr>
          <p:spPr bwMode="auto">
            <a:xfrm>
              <a:off x="4153" y="2500"/>
              <a:ext cx="135" cy="6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49" name="Oval 32"/>
            <p:cNvSpPr>
              <a:spLocks noChangeArrowheads="1"/>
            </p:cNvSpPr>
            <p:nvPr/>
          </p:nvSpPr>
          <p:spPr bwMode="auto">
            <a:xfrm>
              <a:off x="4437" y="2500"/>
              <a:ext cx="135" cy="6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50" name="Oval 33"/>
            <p:cNvSpPr>
              <a:spLocks noChangeArrowheads="1"/>
            </p:cNvSpPr>
            <p:nvPr/>
          </p:nvSpPr>
          <p:spPr bwMode="auto">
            <a:xfrm>
              <a:off x="3300" y="2572"/>
              <a:ext cx="135" cy="64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51" name="Oval 34"/>
            <p:cNvSpPr>
              <a:spLocks noChangeArrowheads="1"/>
            </p:cNvSpPr>
            <p:nvPr/>
          </p:nvSpPr>
          <p:spPr bwMode="auto">
            <a:xfrm>
              <a:off x="3584" y="2572"/>
              <a:ext cx="135" cy="64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52" name="Oval 35"/>
            <p:cNvSpPr>
              <a:spLocks noChangeArrowheads="1"/>
            </p:cNvSpPr>
            <p:nvPr/>
          </p:nvSpPr>
          <p:spPr bwMode="auto">
            <a:xfrm>
              <a:off x="3869" y="2572"/>
              <a:ext cx="134" cy="64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53" name="Oval 36"/>
            <p:cNvSpPr>
              <a:spLocks noChangeArrowheads="1"/>
            </p:cNvSpPr>
            <p:nvPr/>
          </p:nvSpPr>
          <p:spPr bwMode="auto">
            <a:xfrm>
              <a:off x="4153" y="2572"/>
              <a:ext cx="135" cy="6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54" name="Oval 37"/>
            <p:cNvSpPr>
              <a:spLocks noChangeArrowheads="1"/>
            </p:cNvSpPr>
            <p:nvPr/>
          </p:nvSpPr>
          <p:spPr bwMode="auto">
            <a:xfrm>
              <a:off x="4437" y="2572"/>
              <a:ext cx="135" cy="64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55" name="Oval 38"/>
            <p:cNvSpPr>
              <a:spLocks noChangeArrowheads="1"/>
            </p:cNvSpPr>
            <p:nvPr/>
          </p:nvSpPr>
          <p:spPr bwMode="auto">
            <a:xfrm>
              <a:off x="3300" y="2644"/>
              <a:ext cx="135" cy="6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56" name="Oval 39"/>
            <p:cNvSpPr>
              <a:spLocks noChangeArrowheads="1"/>
            </p:cNvSpPr>
            <p:nvPr/>
          </p:nvSpPr>
          <p:spPr bwMode="auto">
            <a:xfrm>
              <a:off x="3584" y="2644"/>
              <a:ext cx="135" cy="64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57" name="Oval 40"/>
            <p:cNvSpPr>
              <a:spLocks noChangeArrowheads="1"/>
            </p:cNvSpPr>
            <p:nvPr/>
          </p:nvSpPr>
          <p:spPr bwMode="auto">
            <a:xfrm>
              <a:off x="3869" y="2644"/>
              <a:ext cx="134" cy="64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58" name="Oval 41"/>
            <p:cNvSpPr>
              <a:spLocks noChangeArrowheads="1"/>
            </p:cNvSpPr>
            <p:nvPr/>
          </p:nvSpPr>
          <p:spPr bwMode="auto">
            <a:xfrm>
              <a:off x="4153" y="2644"/>
              <a:ext cx="135" cy="64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59" name="Oval 42"/>
            <p:cNvSpPr>
              <a:spLocks noChangeArrowheads="1"/>
            </p:cNvSpPr>
            <p:nvPr/>
          </p:nvSpPr>
          <p:spPr bwMode="auto">
            <a:xfrm>
              <a:off x="4437" y="2644"/>
              <a:ext cx="135" cy="64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60" name="Oval 43"/>
            <p:cNvSpPr>
              <a:spLocks noChangeArrowheads="1"/>
            </p:cNvSpPr>
            <p:nvPr/>
          </p:nvSpPr>
          <p:spPr bwMode="auto">
            <a:xfrm>
              <a:off x="3300" y="2716"/>
              <a:ext cx="135" cy="64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61" name="Oval 44"/>
            <p:cNvSpPr>
              <a:spLocks noChangeArrowheads="1"/>
            </p:cNvSpPr>
            <p:nvPr/>
          </p:nvSpPr>
          <p:spPr bwMode="auto">
            <a:xfrm>
              <a:off x="3584" y="2716"/>
              <a:ext cx="135" cy="64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62" name="Oval 45"/>
            <p:cNvSpPr>
              <a:spLocks noChangeArrowheads="1"/>
            </p:cNvSpPr>
            <p:nvPr/>
          </p:nvSpPr>
          <p:spPr bwMode="auto">
            <a:xfrm>
              <a:off x="3869" y="2716"/>
              <a:ext cx="134" cy="6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63" name="Oval 46"/>
            <p:cNvSpPr>
              <a:spLocks noChangeArrowheads="1"/>
            </p:cNvSpPr>
            <p:nvPr/>
          </p:nvSpPr>
          <p:spPr bwMode="auto">
            <a:xfrm>
              <a:off x="4153" y="2716"/>
              <a:ext cx="135" cy="64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64" name="Oval 47"/>
            <p:cNvSpPr>
              <a:spLocks noChangeArrowheads="1"/>
            </p:cNvSpPr>
            <p:nvPr/>
          </p:nvSpPr>
          <p:spPr bwMode="auto">
            <a:xfrm>
              <a:off x="4437" y="2716"/>
              <a:ext cx="135" cy="64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2296" name="AutoShape 48"/>
          <p:cNvSpPr>
            <a:spLocks noChangeArrowheads="1"/>
          </p:cNvSpPr>
          <p:nvPr/>
        </p:nvSpPr>
        <p:spPr bwMode="auto">
          <a:xfrm rot="10800000">
            <a:off x="4237038" y="5443222"/>
            <a:ext cx="596900" cy="330200"/>
          </a:xfrm>
          <a:prstGeom prst="rightArrow">
            <a:avLst>
              <a:gd name="adj1" fmla="val 50000"/>
              <a:gd name="adj2" fmla="val 90393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12297" name="Group 49"/>
          <p:cNvGrpSpPr>
            <a:grpSpLocks/>
          </p:cNvGrpSpPr>
          <p:nvPr/>
        </p:nvGrpSpPr>
        <p:grpSpPr bwMode="auto">
          <a:xfrm>
            <a:off x="5307331" y="5122073"/>
            <a:ext cx="1854200" cy="996950"/>
            <a:chOff x="1108" y="2284"/>
            <a:chExt cx="1168" cy="628"/>
          </a:xfrm>
        </p:grpSpPr>
        <p:grpSp>
          <p:nvGrpSpPr>
            <p:cNvPr id="12298" name="Group 50"/>
            <p:cNvGrpSpPr>
              <a:grpSpLocks/>
            </p:cNvGrpSpPr>
            <p:nvPr/>
          </p:nvGrpSpPr>
          <p:grpSpPr bwMode="auto">
            <a:xfrm>
              <a:off x="1173" y="2329"/>
              <a:ext cx="1038" cy="538"/>
              <a:chOff x="1173" y="2329"/>
              <a:chExt cx="1038" cy="538"/>
            </a:xfrm>
          </p:grpSpPr>
          <p:sp>
            <p:nvSpPr>
              <p:cNvPr id="12324" name="Rectangle 51"/>
              <p:cNvSpPr>
                <a:spLocks noChangeArrowheads="1"/>
              </p:cNvSpPr>
              <p:nvPr/>
            </p:nvSpPr>
            <p:spPr bwMode="auto">
              <a:xfrm>
                <a:off x="1173" y="2329"/>
                <a:ext cx="254" cy="12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1pPr>
                <a:lvl2pPr marL="742950" indent="-28575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2pPr>
                <a:lvl3pPr marL="11430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3pPr>
                <a:lvl4pPr marL="16002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4pPr>
                <a:lvl5pPr marL="20574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25" name="Rectangle 52"/>
              <p:cNvSpPr>
                <a:spLocks noChangeArrowheads="1"/>
              </p:cNvSpPr>
              <p:nvPr/>
            </p:nvSpPr>
            <p:spPr bwMode="auto">
              <a:xfrm>
                <a:off x="1435" y="2329"/>
                <a:ext cx="253" cy="12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1pPr>
                <a:lvl2pPr marL="742950" indent="-28575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2pPr>
                <a:lvl3pPr marL="11430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3pPr>
                <a:lvl4pPr marL="16002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4pPr>
                <a:lvl5pPr marL="20574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26" name="Rectangle 53"/>
              <p:cNvSpPr>
                <a:spLocks noChangeArrowheads="1"/>
              </p:cNvSpPr>
              <p:nvPr/>
            </p:nvSpPr>
            <p:spPr bwMode="auto">
              <a:xfrm>
                <a:off x="1696" y="2329"/>
                <a:ext cx="253" cy="12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1pPr>
                <a:lvl2pPr marL="742950" indent="-28575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2pPr>
                <a:lvl3pPr marL="11430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3pPr>
                <a:lvl4pPr marL="16002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4pPr>
                <a:lvl5pPr marL="20574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27" name="Rectangle 54"/>
              <p:cNvSpPr>
                <a:spLocks noChangeArrowheads="1"/>
              </p:cNvSpPr>
              <p:nvPr/>
            </p:nvSpPr>
            <p:spPr bwMode="auto">
              <a:xfrm>
                <a:off x="1173" y="2466"/>
                <a:ext cx="254" cy="12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1pPr>
                <a:lvl2pPr marL="742950" indent="-28575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2pPr>
                <a:lvl3pPr marL="11430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3pPr>
                <a:lvl4pPr marL="16002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4pPr>
                <a:lvl5pPr marL="20574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28" name="Rectangle 55"/>
              <p:cNvSpPr>
                <a:spLocks noChangeArrowheads="1"/>
              </p:cNvSpPr>
              <p:nvPr/>
            </p:nvSpPr>
            <p:spPr bwMode="auto">
              <a:xfrm>
                <a:off x="1696" y="2466"/>
                <a:ext cx="253" cy="12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1pPr>
                <a:lvl2pPr marL="742950" indent="-28575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2pPr>
                <a:lvl3pPr marL="11430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3pPr>
                <a:lvl4pPr marL="16002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4pPr>
                <a:lvl5pPr marL="20574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29" name="Rectangle 56"/>
              <p:cNvSpPr>
                <a:spLocks noChangeArrowheads="1"/>
              </p:cNvSpPr>
              <p:nvPr/>
            </p:nvSpPr>
            <p:spPr bwMode="auto">
              <a:xfrm>
                <a:off x="1173" y="2602"/>
                <a:ext cx="254" cy="12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1pPr>
                <a:lvl2pPr marL="742950" indent="-28575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2pPr>
                <a:lvl3pPr marL="11430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3pPr>
                <a:lvl4pPr marL="16002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4pPr>
                <a:lvl5pPr marL="20574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30" name="Rectangle 57"/>
              <p:cNvSpPr>
                <a:spLocks noChangeArrowheads="1"/>
              </p:cNvSpPr>
              <p:nvPr/>
            </p:nvSpPr>
            <p:spPr bwMode="auto">
              <a:xfrm>
                <a:off x="1435" y="2602"/>
                <a:ext cx="253" cy="12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1pPr>
                <a:lvl2pPr marL="742950" indent="-28575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2pPr>
                <a:lvl3pPr marL="11430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3pPr>
                <a:lvl4pPr marL="16002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4pPr>
                <a:lvl5pPr marL="20574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31" name="Rectangle 58"/>
              <p:cNvSpPr>
                <a:spLocks noChangeArrowheads="1"/>
              </p:cNvSpPr>
              <p:nvPr/>
            </p:nvSpPr>
            <p:spPr bwMode="auto">
              <a:xfrm>
                <a:off x="1696" y="2602"/>
                <a:ext cx="253" cy="12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1pPr>
                <a:lvl2pPr marL="742950" indent="-28575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2pPr>
                <a:lvl3pPr marL="11430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3pPr>
                <a:lvl4pPr marL="16002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4pPr>
                <a:lvl5pPr marL="20574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32" name="Rectangle 59"/>
              <p:cNvSpPr>
                <a:spLocks noChangeArrowheads="1"/>
              </p:cNvSpPr>
              <p:nvPr/>
            </p:nvSpPr>
            <p:spPr bwMode="auto">
              <a:xfrm>
                <a:off x="1957" y="2329"/>
                <a:ext cx="254" cy="12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1pPr>
                <a:lvl2pPr marL="742950" indent="-28575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2pPr>
                <a:lvl3pPr marL="11430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3pPr>
                <a:lvl4pPr marL="16002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4pPr>
                <a:lvl5pPr marL="20574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33" name="Rectangle 60"/>
              <p:cNvSpPr>
                <a:spLocks noChangeArrowheads="1"/>
              </p:cNvSpPr>
              <p:nvPr/>
            </p:nvSpPr>
            <p:spPr bwMode="auto">
              <a:xfrm>
                <a:off x="1957" y="2466"/>
                <a:ext cx="254" cy="12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1pPr>
                <a:lvl2pPr marL="742950" indent="-28575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2pPr>
                <a:lvl3pPr marL="11430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3pPr>
                <a:lvl4pPr marL="16002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4pPr>
                <a:lvl5pPr marL="20574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34" name="Rectangle 61"/>
              <p:cNvSpPr>
                <a:spLocks noChangeArrowheads="1"/>
              </p:cNvSpPr>
              <p:nvPr/>
            </p:nvSpPr>
            <p:spPr bwMode="auto">
              <a:xfrm>
                <a:off x="1957" y="2602"/>
                <a:ext cx="254" cy="12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1pPr>
                <a:lvl2pPr marL="742950" indent="-28575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2pPr>
                <a:lvl3pPr marL="11430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3pPr>
                <a:lvl4pPr marL="16002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4pPr>
                <a:lvl5pPr marL="20574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35" name="Rectangle 62"/>
              <p:cNvSpPr>
                <a:spLocks noChangeArrowheads="1"/>
              </p:cNvSpPr>
              <p:nvPr/>
            </p:nvSpPr>
            <p:spPr bwMode="auto">
              <a:xfrm>
                <a:off x="1173" y="2738"/>
                <a:ext cx="254" cy="12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1pPr>
                <a:lvl2pPr marL="742950" indent="-28575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2pPr>
                <a:lvl3pPr marL="11430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3pPr>
                <a:lvl4pPr marL="16002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4pPr>
                <a:lvl5pPr marL="20574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36" name="Rectangle 63"/>
              <p:cNvSpPr>
                <a:spLocks noChangeArrowheads="1"/>
              </p:cNvSpPr>
              <p:nvPr/>
            </p:nvSpPr>
            <p:spPr bwMode="auto">
              <a:xfrm>
                <a:off x="1435" y="2738"/>
                <a:ext cx="253" cy="12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1pPr>
                <a:lvl2pPr marL="742950" indent="-28575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2pPr>
                <a:lvl3pPr marL="11430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3pPr>
                <a:lvl4pPr marL="16002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4pPr>
                <a:lvl5pPr marL="20574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37" name="Rectangle 64"/>
              <p:cNvSpPr>
                <a:spLocks noChangeArrowheads="1"/>
              </p:cNvSpPr>
              <p:nvPr/>
            </p:nvSpPr>
            <p:spPr bwMode="auto">
              <a:xfrm>
                <a:off x="1696" y="2738"/>
                <a:ext cx="253" cy="12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1pPr>
                <a:lvl2pPr marL="742950" indent="-28575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2pPr>
                <a:lvl3pPr marL="11430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3pPr>
                <a:lvl4pPr marL="16002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4pPr>
                <a:lvl5pPr marL="20574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38" name="Rectangle 65"/>
              <p:cNvSpPr>
                <a:spLocks noChangeArrowheads="1"/>
              </p:cNvSpPr>
              <p:nvPr/>
            </p:nvSpPr>
            <p:spPr bwMode="auto">
              <a:xfrm>
                <a:off x="1957" y="2738"/>
                <a:ext cx="254" cy="12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1pPr>
                <a:lvl2pPr marL="742950" indent="-28575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2pPr>
                <a:lvl3pPr marL="11430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3pPr>
                <a:lvl4pPr marL="16002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4pPr>
                <a:lvl5pPr marL="2057400" indent="-228600"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66FF66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2299" name="Oval 66"/>
            <p:cNvSpPr>
              <a:spLocks noChangeArrowheads="1"/>
            </p:cNvSpPr>
            <p:nvPr/>
          </p:nvSpPr>
          <p:spPr bwMode="auto">
            <a:xfrm>
              <a:off x="1108" y="2284"/>
              <a:ext cx="122" cy="8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00" name="Oval 67"/>
            <p:cNvSpPr>
              <a:spLocks noChangeArrowheads="1"/>
            </p:cNvSpPr>
            <p:nvPr/>
          </p:nvSpPr>
          <p:spPr bwMode="auto">
            <a:xfrm>
              <a:off x="1369" y="2284"/>
              <a:ext cx="123" cy="8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01" name="Oval 68"/>
            <p:cNvSpPr>
              <a:spLocks noChangeArrowheads="1"/>
            </p:cNvSpPr>
            <p:nvPr/>
          </p:nvSpPr>
          <p:spPr bwMode="auto">
            <a:xfrm>
              <a:off x="1631" y="2284"/>
              <a:ext cx="122" cy="8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02" name="Oval 69"/>
            <p:cNvSpPr>
              <a:spLocks noChangeArrowheads="1"/>
            </p:cNvSpPr>
            <p:nvPr/>
          </p:nvSpPr>
          <p:spPr bwMode="auto">
            <a:xfrm>
              <a:off x="1892" y="2284"/>
              <a:ext cx="123" cy="8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03" name="Oval 70"/>
            <p:cNvSpPr>
              <a:spLocks noChangeArrowheads="1"/>
            </p:cNvSpPr>
            <p:nvPr/>
          </p:nvSpPr>
          <p:spPr bwMode="auto">
            <a:xfrm>
              <a:off x="2154" y="2284"/>
              <a:ext cx="122" cy="83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04" name="Oval 71"/>
            <p:cNvSpPr>
              <a:spLocks noChangeArrowheads="1"/>
            </p:cNvSpPr>
            <p:nvPr/>
          </p:nvSpPr>
          <p:spPr bwMode="auto">
            <a:xfrm>
              <a:off x="1108" y="2420"/>
              <a:ext cx="122" cy="8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05" name="Oval 72"/>
            <p:cNvSpPr>
              <a:spLocks noChangeArrowheads="1"/>
            </p:cNvSpPr>
            <p:nvPr/>
          </p:nvSpPr>
          <p:spPr bwMode="auto">
            <a:xfrm>
              <a:off x="1369" y="2420"/>
              <a:ext cx="123" cy="83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06" name="Oval 73"/>
            <p:cNvSpPr>
              <a:spLocks noChangeArrowheads="1"/>
            </p:cNvSpPr>
            <p:nvPr/>
          </p:nvSpPr>
          <p:spPr bwMode="auto">
            <a:xfrm>
              <a:off x="1631" y="2420"/>
              <a:ext cx="122" cy="8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07" name="Oval 74"/>
            <p:cNvSpPr>
              <a:spLocks noChangeArrowheads="1"/>
            </p:cNvSpPr>
            <p:nvPr/>
          </p:nvSpPr>
          <p:spPr bwMode="auto">
            <a:xfrm>
              <a:off x="1892" y="2420"/>
              <a:ext cx="123" cy="8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08" name="Oval 75"/>
            <p:cNvSpPr>
              <a:spLocks noChangeArrowheads="1"/>
            </p:cNvSpPr>
            <p:nvPr/>
          </p:nvSpPr>
          <p:spPr bwMode="auto">
            <a:xfrm>
              <a:off x="2154" y="2420"/>
              <a:ext cx="122" cy="8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09" name="Oval 76"/>
            <p:cNvSpPr>
              <a:spLocks noChangeArrowheads="1"/>
            </p:cNvSpPr>
            <p:nvPr/>
          </p:nvSpPr>
          <p:spPr bwMode="auto">
            <a:xfrm>
              <a:off x="1108" y="2557"/>
              <a:ext cx="122" cy="82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10" name="Oval 77"/>
            <p:cNvSpPr>
              <a:spLocks noChangeArrowheads="1"/>
            </p:cNvSpPr>
            <p:nvPr/>
          </p:nvSpPr>
          <p:spPr bwMode="auto">
            <a:xfrm>
              <a:off x="1369" y="2557"/>
              <a:ext cx="123" cy="82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11" name="Oval 78"/>
            <p:cNvSpPr>
              <a:spLocks noChangeArrowheads="1"/>
            </p:cNvSpPr>
            <p:nvPr/>
          </p:nvSpPr>
          <p:spPr bwMode="auto">
            <a:xfrm>
              <a:off x="1631" y="2557"/>
              <a:ext cx="122" cy="82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12" name="Oval 79"/>
            <p:cNvSpPr>
              <a:spLocks noChangeArrowheads="1"/>
            </p:cNvSpPr>
            <p:nvPr/>
          </p:nvSpPr>
          <p:spPr bwMode="auto">
            <a:xfrm>
              <a:off x="1892" y="2557"/>
              <a:ext cx="123" cy="82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13" name="Oval 80"/>
            <p:cNvSpPr>
              <a:spLocks noChangeArrowheads="1"/>
            </p:cNvSpPr>
            <p:nvPr/>
          </p:nvSpPr>
          <p:spPr bwMode="auto">
            <a:xfrm>
              <a:off x="2154" y="2557"/>
              <a:ext cx="122" cy="82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14" name="Oval 81"/>
            <p:cNvSpPr>
              <a:spLocks noChangeArrowheads="1"/>
            </p:cNvSpPr>
            <p:nvPr/>
          </p:nvSpPr>
          <p:spPr bwMode="auto">
            <a:xfrm>
              <a:off x="1108" y="2693"/>
              <a:ext cx="122" cy="83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15" name="Oval 82"/>
            <p:cNvSpPr>
              <a:spLocks noChangeArrowheads="1"/>
            </p:cNvSpPr>
            <p:nvPr/>
          </p:nvSpPr>
          <p:spPr bwMode="auto">
            <a:xfrm>
              <a:off x="1369" y="2693"/>
              <a:ext cx="123" cy="8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16" name="Oval 83"/>
            <p:cNvSpPr>
              <a:spLocks noChangeArrowheads="1"/>
            </p:cNvSpPr>
            <p:nvPr/>
          </p:nvSpPr>
          <p:spPr bwMode="auto">
            <a:xfrm>
              <a:off x="1631" y="2693"/>
              <a:ext cx="122" cy="8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17" name="Oval 84"/>
            <p:cNvSpPr>
              <a:spLocks noChangeArrowheads="1"/>
            </p:cNvSpPr>
            <p:nvPr/>
          </p:nvSpPr>
          <p:spPr bwMode="auto">
            <a:xfrm>
              <a:off x="1892" y="2693"/>
              <a:ext cx="123" cy="8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18" name="Oval 85"/>
            <p:cNvSpPr>
              <a:spLocks noChangeArrowheads="1"/>
            </p:cNvSpPr>
            <p:nvPr/>
          </p:nvSpPr>
          <p:spPr bwMode="auto">
            <a:xfrm>
              <a:off x="2154" y="2693"/>
              <a:ext cx="122" cy="8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19" name="Oval 86"/>
            <p:cNvSpPr>
              <a:spLocks noChangeArrowheads="1"/>
            </p:cNvSpPr>
            <p:nvPr/>
          </p:nvSpPr>
          <p:spPr bwMode="auto">
            <a:xfrm>
              <a:off x="1108" y="2829"/>
              <a:ext cx="122" cy="8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20" name="Oval 87"/>
            <p:cNvSpPr>
              <a:spLocks noChangeArrowheads="1"/>
            </p:cNvSpPr>
            <p:nvPr/>
          </p:nvSpPr>
          <p:spPr bwMode="auto">
            <a:xfrm>
              <a:off x="1369" y="2829"/>
              <a:ext cx="123" cy="8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21" name="Oval 88"/>
            <p:cNvSpPr>
              <a:spLocks noChangeArrowheads="1"/>
            </p:cNvSpPr>
            <p:nvPr/>
          </p:nvSpPr>
          <p:spPr bwMode="auto">
            <a:xfrm>
              <a:off x="1631" y="2829"/>
              <a:ext cx="122" cy="83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22" name="Oval 89"/>
            <p:cNvSpPr>
              <a:spLocks noChangeArrowheads="1"/>
            </p:cNvSpPr>
            <p:nvPr/>
          </p:nvSpPr>
          <p:spPr bwMode="auto">
            <a:xfrm>
              <a:off x="1892" y="2829"/>
              <a:ext cx="123" cy="8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23" name="Oval 90"/>
            <p:cNvSpPr>
              <a:spLocks noChangeArrowheads="1"/>
            </p:cNvSpPr>
            <p:nvPr/>
          </p:nvSpPr>
          <p:spPr bwMode="auto">
            <a:xfrm>
              <a:off x="2154" y="2829"/>
              <a:ext cx="122" cy="8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66FF66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2293" name="Rectangle 91"/>
          <p:cNvSpPr>
            <a:spLocks noChangeArrowheads="1"/>
          </p:cNvSpPr>
          <p:nvPr/>
        </p:nvSpPr>
        <p:spPr bwMode="auto">
          <a:xfrm>
            <a:off x="2106613" y="411163"/>
            <a:ext cx="639240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dirty="0">
                <a:solidFill>
                  <a:schemeClr val="tx2"/>
                </a:solidFill>
                <a:latin typeface="+mj-lt"/>
              </a:rPr>
              <a:t>The Essence of Tube Drawing</a:t>
            </a:r>
          </a:p>
        </p:txBody>
      </p:sp>
      <p:pic>
        <p:nvPicPr>
          <p:cNvPr id="12381" name="Picture 93" descr="\\wolf\marketing\rlowe\My Documents\My Pictures\tube drawing diagr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9" y="1834514"/>
            <a:ext cx="6405401" cy="309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648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12"/>
          <p:cNvSpPr>
            <a:spLocks noChangeAspect="1" noChangeArrowheads="1" noTextEdit="1"/>
          </p:cNvSpPr>
          <p:nvPr/>
        </p:nvSpPr>
        <p:spPr bwMode="auto">
          <a:xfrm>
            <a:off x="-250825" y="847725"/>
            <a:ext cx="9501188" cy="632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" name="Object 1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3802057"/>
              </p:ext>
            </p:extLst>
          </p:nvPr>
        </p:nvGraphicFramePr>
        <p:xfrm>
          <a:off x="1913294" y="1508041"/>
          <a:ext cx="6089650" cy="4029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274637" y="5006273"/>
            <a:ext cx="2078038" cy="901273"/>
          </a:xfrm>
          <a:prstGeom prst="rect">
            <a:avLst/>
          </a:prstGeom>
          <a:solidFill>
            <a:srgbClr val="DDDDDD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altLang="en-US" sz="1400" b="1"/>
          </a:p>
        </p:txBody>
      </p:sp>
      <p:sp>
        <p:nvSpPr>
          <p:cNvPr id="8197" name="Text Box 4"/>
          <p:cNvSpPr txBox="1">
            <a:spLocks noChangeArrowheads="1"/>
          </p:cNvSpPr>
          <p:nvPr/>
        </p:nvSpPr>
        <p:spPr bwMode="auto">
          <a:xfrm>
            <a:off x="2295525" y="1756682"/>
            <a:ext cx="18923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 dirty="0">
                <a:solidFill>
                  <a:schemeClr val="tx1"/>
                </a:solidFill>
                <a:latin typeface="Arial" charset="0"/>
              </a:rPr>
              <a:t>(Welding tips, torch handles)</a:t>
            </a:r>
          </a:p>
        </p:txBody>
      </p:sp>
      <p:sp>
        <p:nvSpPr>
          <p:cNvPr id="8198" name="Text Box 5"/>
          <p:cNvSpPr txBox="1">
            <a:spLocks noChangeArrowheads="1"/>
          </p:cNvSpPr>
          <p:nvPr/>
        </p:nvSpPr>
        <p:spPr bwMode="auto">
          <a:xfrm>
            <a:off x="6014243" y="1756682"/>
            <a:ext cx="175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 dirty="0">
                <a:solidFill>
                  <a:schemeClr val="tx1"/>
                </a:solidFill>
                <a:latin typeface="Arial" charset="0"/>
              </a:rPr>
              <a:t>(</a:t>
            </a:r>
            <a:r>
              <a:rPr lang="en-US" altLang="en-US" sz="1000" dirty="0">
                <a:solidFill>
                  <a:schemeClr val="tx1"/>
                </a:solidFill>
                <a:latin typeface="Arial" charset="0"/>
              </a:rPr>
              <a:t>oil coolers, radiators, power steering, brake line)</a:t>
            </a:r>
          </a:p>
        </p:txBody>
      </p:sp>
      <p:sp>
        <p:nvSpPr>
          <p:cNvPr id="8199" name="Text Box 6"/>
          <p:cNvSpPr txBox="1">
            <a:spLocks noChangeArrowheads="1"/>
          </p:cNvSpPr>
          <p:nvPr/>
        </p:nvSpPr>
        <p:spPr bwMode="auto">
          <a:xfrm>
            <a:off x="1454149" y="3511561"/>
            <a:ext cx="14351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 dirty="0">
                <a:solidFill>
                  <a:schemeClr val="tx1"/>
                </a:solidFill>
                <a:latin typeface="Arial" charset="0"/>
              </a:rPr>
              <a:t>(Marine cooling, industrial oil coolers, radiators</a:t>
            </a:r>
            <a:r>
              <a:rPr lang="en-US" altLang="en-US" sz="900" dirty="0">
                <a:solidFill>
                  <a:schemeClr val="tx1"/>
                </a:solidFill>
                <a:latin typeface="Arial" charset="0"/>
              </a:rPr>
              <a:t>)</a:t>
            </a:r>
          </a:p>
        </p:txBody>
      </p:sp>
      <p:sp>
        <p:nvSpPr>
          <p:cNvPr id="8200" name="Text Box 7"/>
          <p:cNvSpPr txBox="1">
            <a:spLocks noChangeArrowheads="1"/>
          </p:cNvSpPr>
          <p:nvPr/>
        </p:nvSpPr>
        <p:spPr bwMode="auto">
          <a:xfrm>
            <a:off x="2463800" y="5919788"/>
            <a:ext cx="1206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>
                <a:solidFill>
                  <a:schemeClr val="tx1"/>
                </a:solidFill>
                <a:latin typeface="Arial" charset="0"/>
              </a:rPr>
              <a:t>	</a:t>
            </a:r>
          </a:p>
        </p:txBody>
      </p:sp>
      <p:sp>
        <p:nvSpPr>
          <p:cNvPr id="8201" name="Text Box 8"/>
          <p:cNvSpPr txBox="1">
            <a:spLocks noChangeArrowheads="1"/>
          </p:cNvSpPr>
          <p:nvPr/>
        </p:nvSpPr>
        <p:spPr bwMode="auto">
          <a:xfrm>
            <a:off x="6737456" y="4089442"/>
            <a:ext cx="19002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 dirty="0">
                <a:solidFill>
                  <a:schemeClr val="tx1"/>
                </a:solidFill>
                <a:latin typeface="Arial" charset="0"/>
              </a:rPr>
              <a:t>(Electrical connectors, induction coils, coolant tube)</a:t>
            </a:r>
            <a:endParaRPr lang="en-US" altLang="en-US" sz="9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02" name="Text Box 9"/>
          <p:cNvSpPr txBox="1">
            <a:spLocks noChangeArrowheads="1"/>
          </p:cNvSpPr>
          <p:nvPr/>
        </p:nvSpPr>
        <p:spPr bwMode="auto">
          <a:xfrm>
            <a:off x="1501775" y="2554149"/>
            <a:ext cx="1587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 dirty="0">
                <a:solidFill>
                  <a:schemeClr val="tx1"/>
                </a:solidFill>
                <a:latin typeface="Arial" charset="0"/>
              </a:rPr>
              <a:t>(gas valves, connectors, cap tube, bourdon tube)</a:t>
            </a:r>
            <a:endParaRPr lang="en-US" altLang="en-US" sz="9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03" name="Text Box 10"/>
          <p:cNvSpPr txBox="1">
            <a:spLocks noChangeArrowheads="1"/>
          </p:cNvSpPr>
          <p:nvPr/>
        </p:nvSpPr>
        <p:spPr bwMode="auto">
          <a:xfrm>
            <a:off x="2033587" y="400277"/>
            <a:ext cx="64531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chemeClr val="tx1"/>
                </a:solidFill>
                <a:latin typeface="+mj-lt"/>
              </a:rPr>
              <a:t>STP Served Markets</a:t>
            </a:r>
          </a:p>
        </p:txBody>
      </p:sp>
      <p:sp>
        <p:nvSpPr>
          <p:cNvPr id="8204" name="Text Box 11"/>
          <p:cNvSpPr txBox="1">
            <a:spLocks noChangeArrowheads="1"/>
          </p:cNvSpPr>
          <p:nvPr/>
        </p:nvSpPr>
        <p:spPr bwMode="auto">
          <a:xfrm>
            <a:off x="238125" y="5040343"/>
            <a:ext cx="42291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10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altLang="en-US" sz="1100" dirty="0">
                <a:solidFill>
                  <a:schemeClr val="tx1"/>
                </a:solidFill>
                <a:latin typeface="+mj-lt"/>
              </a:rPr>
              <a:t>Diversified Customer Base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100" dirty="0">
                <a:solidFill>
                  <a:schemeClr val="tx1"/>
                </a:solidFill>
                <a:latin typeface="+mj-lt"/>
              </a:rPr>
              <a:t>  Over 880 Active Customers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100" dirty="0">
                <a:solidFill>
                  <a:schemeClr val="tx1"/>
                </a:solidFill>
                <a:latin typeface="+mj-lt"/>
              </a:rPr>
              <a:t>  Average Order Size &gt; 1,400 Lbs.</a:t>
            </a:r>
          </a:p>
        </p:txBody>
      </p:sp>
      <p:sp>
        <p:nvSpPr>
          <p:cNvPr id="8205" name="Rectangle 39"/>
          <p:cNvSpPr>
            <a:spLocks noChangeArrowheads="1"/>
          </p:cNvSpPr>
          <p:nvPr/>
        </p:nvSpPr>
        <p:spPr bwMode="auto">
          <a:xfrm>
            <a:off x="6890543" y="3906880"/>
            <a:ext cx="9652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200" b="1" dirty="0">
                <a:solidFill>
                  <a:srgbClr val="000000"/>
                </a:solidFill>
                <a:latin typeface="Arial" charset="0"/>
              </a:rPr>
              <a:t>ELECTRICAL</a:t>
            </a:r>
            <a:endParaRPr lang="en-US" altLang="en-US" sz="1200" dirty="0"/>
          </a:p>
        </p:txBody>
      </p:sp>
      <p:sp>
        <p:nvSpPr>
          <p:cNvPr id="8206" name="Rectangle 40"/>
          <p:cNvSpPr>
            <a:spLocks noChangeArrowheads="1"/>
          </p:cNvSpPr>
          <p:nvPr/>
        </p:nvSpPr>
        <p:spPr bwMode="auto">
          <a:xfrm>
            <a:off x="6737456" y="4524168"/>
            <a:ext cx="30617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200" b="1" dirty="0">
                <a:solidFill>
                  <a:srgbClr val="000000"/>
                </a:solidFill>
                <a:latin typeface="Arial" charset="0"/>
              </a:rPr>
              <a:t>20%</a:t>
            </a:r>
            <a:endParaRPr lang="en-US" altLang="en-US" sz="1200" dirty="0"/>
          </a:p>
        </p:txBody>
      </p:sp>
      <p:sp>
        <p:nvSpPr>
          <p:cNvPr id="8207" name="Rectangle 41"/>
          <p:cNvSpPr>
            <a:spLocks noChangeArrowheads="1"/>
          </p:cNvSpPr>
          <p:nvPr/>
        </p:nvSpPr>
        <p:spPr bwMode="auto">
          <a:xfrm>
            <a:off x="5106193" y="5403397"/>
            <a:ext cx="17843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200" b="1" dirty="0">
                <a:solidFill>
                  <a:srgbClr val="000000"/>
                </a:solidFill>
                <a:latin typeface="Arial" charset="0"/>
              </a:rPr>
              <a:t>CONSUMER PRODUCTS</a:t>
            </a:r>
            <a:endParaRPr lang="en-US" altLang="en-US" sz="1200" dirty="0"/>
          </a:p>
        </p:txBody>
      </p:sp>
      <p:sp>
        <p:nvSpPr>
          <p:cNvPr id="8208" name="Rectangle 42"/>
          <p:cNvSpPr>
            <a:spLocks noChangeArrowheads="1"/>
          </p:cNvSpPr>
          <p:nvPr/>
        </p:nvSpPr>
        <p:spPr bwMode="auto">
          <a:xfrm>
            <a:off x="5216625" y="5181342"/>
            <a:ext cx="22121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200" b="1" dirty="0">
                <a:solidFill>
                  <a:srgbClr val="000000"/>
                </a:solidFill>
                <a:latin typeface="Arial" charset="0"/>
              </a:rPr>
              <a:t>6%</a:t>
            </a:r>
            <a:endParaRPr lang="en-US" altLang="en-US" sz="1200" dirty="0"/>
          </a:p>
        </p:txBody>
      </p:sp>
      <p:sp>
        <p:nvSpPr>
          <p:cNvPr id="8209" name="Rectangle 43"/>
          <p:cNvSpPr>
            <a:spLocks noChangeArrowheads="1"/>
          </p:cNvSpPr>
          <p:nvPr/>
        </p:nvSpPr>
        <p:spPr bwMode="auto">
          <a:xfrm>
            <a:off x="3820062" y="5366575"/>
            <a:ext cx="6350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200" b="1" dirty="0">
                <a:solidFill>
                  <a:srgbClr val="000000"/>
                </a:solidFill>
                <a:latin typeface="Arial" charset="0"/>
              </a:rPr>
              <a:t>OTHERS</a:t>
            </a:r>
            <a:endParaRPr lang="en-US" altLang="en-US" sz="1200" dirty="0"/>
          </a:p>
        </p:txBody>
      </p:sp>
      <p:sp>
        <p:nvSpPr>
          <p:cNvPr id="8210" name="Rectangle 44"/>
          <p:cNvSpPr>
            <a:spLocks noChangeArrowheads="1"/>
          </p:cNvSpPr>
          <p:nvPr/>
        </p:nvSpPr>
        <p:spPr bwMode="auto">
          <a:xfrm>
            <a:off x="4288166" y="5179755"/>
            <a:ext cx="22121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200" b="1" dirty="0">
                <a:solidFill>
                  <a:srgbClr val="000000"/>
                </a:solidFill>
                <a:latin typeface="Arial" charset="0"/>
              </a:rPr>
              <a:t>6%</a:t>
            </a:r>
            <a:endParaRPr lang="en-US" altLang="en-US" sz="1200" dirty="0"/>
          </a:p>
        </p:txBody>
      </p:sp>
      <p:sp>
        <p:nvSpPr>
          <p:cNvPr id="8211" name="Rectangle 45"/>
          <p:cNvSpPr>
            <a:spLocks noChangeArrowheads="1"/>
          </p:cNvSpPr>
          <p:nvPr/>
        </p:nvSpPr>
        <p:spPr bwMode="auto">
          <a:xfrm>
            <a:off x="1528762" y="3334609"/>
            <a:ext cx="12858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200" b="1" dirty="0">
                <a:solidFill>
                  <a:srgbClr val="000000"/>
                </a:solidFill>
                <a:latin typeface="Arial" charset="0"/>
              </a:rPr>
              <a:t>HEAT TRANSFER</a:t>
            </a:r>
            <a:endParaRPr lang="en-US" altLang="en-US" sz="1200" dirty="0"/>
          </a:p>
        </p:txBody>
      </p:sp>
      <p:sp>
        <p:nvSpPr>
          <p:cNvPr id="8212" name="Rectangle 46"/>
          <p:cNvSpPr>
            <a:spLocks noChangeArrowheads="1"/>
          </p:cNvSpPr>
          <p:nvPr/>
        </p:nvSpPr>
        <p:spPr bwMode="auto">
          <a:xfrm>
            <a:off x="2710302" y="3646352"/>
            <a:ext cx="30617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200" b="1" dirty="0">
                <a:solidFill>
                  <a:srgbClr val="000000"/>
                </a:solidFill>
                <a:latin typeface="Arial" charset="0"/>
              </a:rPr>
              <a:t>17%</a:t>
            </a:r>
            <a:endParaRPr lang="en-US" altLang="en-US" sz="1200" dirty="0"/>
          </a:p>
        </p:txBody>
      </p:sp>
      <p:sp>
        <p:nvSpPr>
          <p:cNvPr id="8213" name="Rectangle 47"/>
          <p:cNvSpPr>
            <a:spLocks noChangeArrowheads="1"/>
          </p:cNvSpPr>
          <p:nvPr/>
        </p:nvSpPr>
        <p:spPr bwMode="auto">
          <a:xfrm>
            <a:off x="5950743" y="1574120"/>
            <a:ext cx="14224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200" b="1" dirty="0">
                <a:solidFill>
                  <a:srgbClr val="000000"/>
                </a:solidFill>
                <a:latin typeface="Arial" charset="0"/>
              </a:rPr>
              <a:t>TRANSPORTATION</a:t>
            </a:r>
            <a:endParaRPr lang="en-US" altLang="en-US" sz="1200" dirty="0"/>
          </a:p>
        </p:txBody>
      </p:sp>
      <p:sp>
        <p:nvSpPr>
          <p:cNvPr id="8214" name="Rectangle 48"/>
          <p:cNvSpPr>
            <a:spLocks noChangeArrowheads="1"/>
          </p:cNvSpPr>
          <p:nvPr/>
        </p:nvSpPr>
        <p:spPr bwMode="auto">
          <a:xfrm>
            <a:off x="6355769" y="2179245"/>
            <a:ext cx="30617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200" b="1" dirty="0">
                <a:solidFill>
                  <a:srgbClr val="000000"/>
                </a:solidFill>
                <a:latin typeface="Arial" charset="0"/>
              </a:rPr>
              <a:t>25%</a:t>
            </a:r>
            <a:endParaRPr lang="en-US" altLang="en-US" sz="1200" dirty="0"/>
          </a:p>
        </p:txBody>
      </p:sp>
      <p:sp>
        <p:nvSpPr>
          <p:cNvPr id="8215" name="Rectangle 49"/>
          <p:cNvSpPr>
            <a:spLocks noChangeArrowheads="1"/>
          </p:cNvSpPr>
          <p:nvPr/>
        </p:nvSpPr>
        <p:spPr bwMode="auto">
          <a:xfrm>
            <a:off x="2839958" y="1574120"/>
            <a:ext cx="72072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200" b="1" dirty="0">
                <a:solidFill>
                  <a:srgbClr val="000000"/>
                </a:solidFill>
                <a:latin typeface="Arial" charset="0"/>
              </a:rPr>
              <a:t>WELDING</a:t>
            </a:r>
            <a:endParaRPr lang="en-US" altLang="en-US" sz="1200" dirty="0"/>
          </a:p>
        </p:txBody>
      </p:sp>
      <p:sp>
        <p:nvSpPr>
          <p:cNvPr id="8216" name="Rectangle 50"/>
          <p:cNvSpPr>
            <a:spLocks noChangeArrowheads="1"/>
          </p:cNvSpPr>
          <p:nvPr/>
        </p:nvSpPr>
        <p:spPr bwMode="auto">
          <a:xfrm>
            <a:off x="3570501" y="1994579"/>
            <a:ext cx="30617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200" b="1" dirty="0">
                <a:solidFill>
                  <a:srgbClr val="000000"/>
                </a:solidFill>
                <a:latin typeface="Arial" charset="0"/>
              </a:rPr>
              <a:t>18%</a:t>
            </a:r>
            <a:endParaRPr lang="en-US" altLang="en-US" sz="1200" dirty="0"/>
          </a:p>
        </p:txBody>
      </p:sp>
      <p:sp>
        <p:nvSpPr>
          <p:cNvPr id="8217" name="Rectangle 51"/>
          <p:cNvSpPr>
            <a:spLocks noChangeArrowheads="1"/>
          </p:cNvSpPr>
          <p:nvPr/>
        </p:nvSpPr>
        <p:spPr bwMode="auto">
          <a:xfrm>
            <a:off x="1867694" y="2371587"/>
            <a:ext cx="855662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200" b="1" dirty="0">
                <a:solidFill>
                  <a:srgbClr val="000000"/>
                </a:solidFill>
                <a:latin typeface="Arial" charset="0"/>
              </a:rPr>
              <a:t>CONTROLS</a:t>
            </a:r>
            <a:endParaRPr lang="en-US" altLang="en-US" sz="1200" dirty="0"/>
          </a:p>
        </p:txBody>
      </p:sp>
      <p:sp>
        <p:nvSpPr>
          <p:cNvPr id="8218" name="Rectangle 52"/>
          <p:cNvSpPr>
            <a:spLocks noChangeArrowheads="1"/>
          </p:cNvSpPr>
          <p:nvPr/>
        </p:nvSpPr>
        <p:spPr bwMode="auto">
          <a:xfrm>
            <a:off x="2984500" y="2642620"/>
            <a:ext cx="21907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200" b="1" dirty="0">
                <a:solidFill>
                  <a:srgbClr val="000000"/>
                </a:solidFill>
                <a:latin typeface="Arial" charset="0"/>
              </a:rPr>
              <a:t>2%</a:t>
            </a:r>
            <a:endParaRPr lang="en-US" altLang="en-US" sz="1200" dirty="0"/>
          </a:p>
        </p:txBody>
      </p:sp>
      <p:sp>
        <p:nvSpPr>
          <p:cNvPr id="8219" name="Rectangle 109"/>
          <p:cNvSpPr>
            <a:spLocks noChangeArrowheads="1"/>
          </p:cNvSpPr>
          <p:nvPr/>
        </p:nvSpPr>
        <p:spPr bwMode="auto">
          <a:xfrm>
            <a:off x="457200" y="5400675"/>
            <a:ext cx="889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220" name="Rectangle 110"/>
          <p:cNvSpPr>
            <a:spLocks noChangeArrowheads="1"/>
          </p:cNvSpPr>
          <p:nvPr/>
        </p:nvSpPr>
        <p:spPr bwMode="auto">
          <a:xfrm>
            <a:off x="1733550" y="5829300"/>
            <a:ext cx="6096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221" name="Rectangle 111"/>
          <p:cNvSpPr>
            <a:spLocks noChangeArrowheads="1"/>
          </p:cNvSpPr>
          <p:nvPr/>
        </p:nvSpPr>
        <p:spPr bwMode="auto">
          <a:xfrm>
            <a:off x="1714500" y="58293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222" name="Rectangle 112"/>
          <p:cNvSpPr>
            <a:spLocks noChangeArrowheads="1"/>
          </p:cNvSpPr>
          <p:nvPr/>
        </p:nvSpPr>
        <p:spPr bwMode="auto">
          <a:xfrm>
            <a:off x="1714500" y="5800725"/>
            <a:ext cx="63817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223" name="Rectangle 113"/>
          <p:cNvSpPr>
            <a:spLocks noChangeArrowheads="1"/>
          </p:cNvSpPr>
          <p:nvPr/>
        </p:nvSpPr>
        <p:spPr bwMode="auto">
          <a:xfrm>
            <a:off x="1666875" y="5781675"/>
            <a:ext cx="6286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224" name="Text Box 115"/>
          <p:cNvSpPr txBox="1">
            <a:spLocks noChangeArrowheads="1"/>
          </p:cNvSpPr>
          <p:nvPr/>
        </p:nvSpPr>
        <p:spPr bwMode="auto">
          <a:xfrm>
            <a:off x="4863281" y="5594726"/>
            <a:ext cx="22701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000" dirty="0">
                <a:solidFill>
                  <a:schemeClr val="tx1"/>
                </a:solidFill>
                <a:latin typeface="Arial" charset="0"/>
              </a:rPr>
              <a:t>(Lighter flint tube, HVAC, fabricators)</a:t>
            </a:r>
          </a:p>
        </p:txBody>
      </p:sp>
      <p:sp>
        <p:nvSpPr>
          <p:cNvPr id="8225" name="Text Box 116"/>
          <p:cNvSpPr txBox="1">
            <a:spLocks noChangeArrowheads="1"/>
          </p:cNvSpPr>
          <p:nvPr/>
        </p:nvSpPr>
        <p:spPr bwMode="auto">
          <a:xfrm>
            <a:off x="3423187" y="5549137"/>
            <a:ext cx="1428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000" dirty="0">
                <a:solidFill>
                  <a:schemeClr val="tx1"/>
                </a:solidFill>
                <a:latin typeface="Arial" charset="0"/>
              </a:rPr>
              <a:t>(Coax cable, musical, </a:t>
            </a:r>
          </a:p>
          <a:p>
            <a:r>
              <a:rPr lang="en-US" altLang="en-US" sz="1000" dirty="0">
                <a:solidFill>
                  <a:schemeClr val="tx1"/>
                </a:solidFill>
                <a:latin typeface="Arial" charset="0"/>
              </a:rPr>
              <a:t>  distributors, misc.)</a:t>
            </a:r>
          </a:p>
        </p:txBody>
      </p:sp>
      <p:sp>
        <p:nvSpPr>
          <p:cNvPr id="35" name="Rectangle 43"/>
          <p:cNvSpPr>
            <a:spLocks noChangeArrowheads="1"/>
          </p:cNvSpPr>
          <p:nvPr/>
        </p:nvSpPr>
        <p:spPr bwMode="auto">
          <a:xfrm>
            <a:off x="2574131" y="4616501"/>
            <a:ext cx="82073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200" b="1" dirty="0">
                <a:solidFill>
                  <a:srgbClr val="000000"/>
                </a:solidFill>
                <a:latin typeface="Arial" charset="0"/>
              </a:rPr>
              <a:t>PLUMBING</a:t>
            </a:r>
            <a:endParaRPr lang="en-US" altLang="en-US" sz="1200" dirty="0"/>
          </a:p>
        </p:txBody>
      </p:sp>
      <p:sp>
        <p:nvSpPr>
          <p:cNvPr id="36" name="Rectangle 44"/>
          <p:cNvSpPr>
            <a:spLocks noChangeArrowheads="1"/>
          </p:cNvSpPr>
          <p:nvPr/>
        </p:nvSpPr>
        <p:spPr bwMode="auto">
          <a:xfrm>
            <a:off x="3450076" y="4713885"/>
            <a:ext cx="22121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200" b="1" dirty="0">
                <a:solidFill>
                  <a:srgbClr val="000000"/>
                </a:solidFill>
                <a:latin typeface="Arial" charset="0"/>
              </a:rPr>
              <a:t>6%</a:t>
            </a:r>
            <a:endParaRPr lang="en-US" altLang="en-US" sz="1200" dirty="0"/>
          </a:p>
        </p:txBody>
      </p:sp>
      <p:sp>
        <p:nvSpPr>
          <p:cNvPr id="37" name="Text Box 116"/>
          <p:cNvSpPr txBox="1">
            <a:spLocks noChangeArrowheads="1"/>
          </p:cNvSpPr>
          <p:nvPr/>
        </p:nvSpPr>
        <p:spPr bwMode="auto">
          <a:xfrm>
            <a:off x="2576291" y="4806218"/>
            <a:ext cx="8803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000" dirty="0">
                <a:solidFill>
                  <a:schemeClr val="tx1"/>
                </a:solidFill>
                <a:latin typeface="Arial" charset="0"/>
              </a:rPr>
              <a:t>(PEX Rings,</a:t>
            </a:r>
          </a:p>
          <a:p>
            <a:r>
              <a:rPr lang="en-US" altLang="en-US" sz="1000" dirty="0">
                <a:solidFill>
                  <a:schemeClr val="tx1"/>
                </a:solidFill>
                <a:latin typeface="Arial" charset="0"/>
              </a:rPr>
              <a:t>  Faucets)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4625" y="560388"/>
            <a:ext cx="7274832" cy="639762"/>
          </a:xfrm>
        </p:spPr>
        <p:txBody>
          <a:bodyPr>
            <a:noAutofit/>
          </a:bodyPr>
          <a:lstStyle/>
          <a:p>
            <a:pPr algn="ctr"/>
            <a:r>
              <a:rPr lang="en-US" altLang="en-US" sz="4800" dirty="0"/>
              <a:t>Examples of Shapes</a:t>
            </a:r>
          </a:p>
        </p:txBody>
      </p:sp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0" y="16430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5365" name="Rectangle 7"/>
          <p:cNvSpPr>
            <a:spLocks noChangeArrowheads="1"/>
          </p:cNvSpPr>
          <p:nvPr/>
        </p:nvSpPr>
        <p:spPr bwMode="auto">
          <a:xfrm>
            <a:off x="0" y="16430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5404" name="Picture 44" descr="C:\Users\jbarroner\Desktop\Different Shape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4968">
            <a:off x="5134636" y="1792609"/>
            <a:ext cx="2787008" cy="147055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05" name="Picture 45" descr="C:\Users\jbarroner\Desktop\IMG_01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4771">
            <a:off x="1567542" y="1616163"/>
            <a:ext cx="2171701" cy="162877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06" name="Picture 4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3000"/>
                    </a14:imgEffect>
                    <a14:imgEffect>
                      <a14:brightnessContrast bright="4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4071">
            <a:off x="6450275" y="4411857"/>
            <a:ext cx="2192231" cy="136627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764" y="2020055"/>
            <a:ext cx="1796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  <a:latin typeface="+mj-lt"/>
              </a:rPr>
              <a:t>Hourglass/Figure 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80064" y="1312651"/>
            <a:ext cx="1583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  <a:latin typeface="+mj-lt"/>
              </a:rPr>
              <a:t>Keyhole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30735" y="1499507"/>
            <a:ext cx="1583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+mj-lt"/>
              </a:rPr>
              <a:t>D-Shape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91349" y="1939302"/>
            <a:ext cx="1583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+mj-lt"/>
              </a:rPr>
              <a:t>B-Shape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75071" y="2358609"/>
            <a:ext cx="1583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+mj-lt"/>
              </a:rPr>
              <a:t>Doghouse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46390" y="3236906"/>
            <a:ext cx="1583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+mj-lt"/>
              </a:rPr>
              <a:t>I-Shape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76750" y="2786743"/>
            <a:ext cx="1583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chemeClr val="tx1"/>
                </a:solidFill>
                <a:latin typeface="+mj-lt"/>
              </a:rPr>
              <a:t>Brushholder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99263" y="3067629"/>
            <a:ext cx="1583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  <a:latin typeface="+mj-lt"/>
              </a:rPr>
              <a:t>Mailbox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46390" y="4103914"/>
            <a:ext cx="1583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+mj-lt"/>
              </a:rPr>
              <a:t>Square OD and ID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17254" y="5866309"/>
            <a:ext cx="1583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tx1"/>
                </a:solidFill>
                <a:latin typeface="+mj-lt"/>
              </a:rPr>
              <a:t>Rectangle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73066" y="4256313"/>
            <a:ext cx="1583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+mj-lt"/>
              </a:rPr>
              <a:t>Square/Round</a:t>
            </a:r>
          </a:p>
        </p:txBody>
      </p:sp>
      <p:pic>
        <p:nvPicPr>
          <p:cNvPr id="19459" name="Picture 3" descr="C:\Users\jbarroner\Desktop\Duplex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9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92" y="3467730"/>
            <a:ext cx="1290864" cy="184735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jbarroner\Desktop\Fluted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5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001" y="4411691"/>
            <a:ext cx="1954213" cy="161031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572000" y="5486399"/>
            <a:ext cx="1583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+mj-lt"/>
              </a:rPr>
              <a:t>Fluted OD/Round ID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9692" y="5313978"/>
            <a:ext cx="1583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+mj-lt"/>
              </a:rPr>
              <a:t>Duplex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6694" y="3313841"/>
            <a:ext cx="1583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+mj-lt"/>
              </a:rPr>
              <a:t>Leak Detector Tube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725342" y="4150081"/>
            <a:ext cx="1583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+mj-lt"/>
              </a:rPr>
              <a:t>Oval-Shaped, Fluted OD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555421" y="3493898"/>
            <a:ext cx="3491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+mj-lt"/>
              </a:rPr>
              <a:t>More than 1,000 different shapes and sizes!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Straight Length Packaging</a:t>
            </a:r>
          </a:p>
        </p:txBody>
      </p:sp>
      <p:pic>
        <p:nvPicPr>
          <p:cNvPr id="25603" name="Picture 3" descr="C:\Users\jbarroner\Desktop\Bundle Pack 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7821">
            <a:off x="384371" y="1737176"/>
            <a:ext cx="3391839" cy="155484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jbarroner\Desktop\All CB Shrink Wra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4640">
            <a:off x="2429496" y="4162836"/>
            <a:ext cx="1743620" cy="158818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C:\Users\jbarroner\Desktop\Wood Boxes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743" y="4029333"/>
            <a:ext cx="3658054" cy="168298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7" name="Picture 7" descr="C:\Users\jbarroner\Desktop\All C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7715">
            <a:off x="336713" y="4076607"/>
            <a:ext cx="1892137" cy="167395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C:\Users\jbarroner\Desktop\Bundle Pack 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4245">
            <a:off x="3473988" y="1766926"/>
            <a:ext cx="2309358" cy="202715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17796" y="3315975"/>
            <a:ext cx="19183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+mj-lt"/>
              </a:rPr>
              <a:t>Bundle Pack Options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82909" y="5712316"/>
            <a:ext cx="19183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+mj-lt"/>
              </a:rPr>
              <a:t>All Cardboard Boxes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42571" y="5716718"/>
            <a:ext cx="19183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All Wood Boxes</a:t>
            </a:r>
          </a:p>
        </p:txBody>
      </p:sp>
      <p:pic>
        <p:nvPicPr>
          <p:cNvPr id="25609" name="Picture 9" descr="C:\Users\jbarroner\Desktop\Triwall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8642">
            <a:off x="6378804" y="1783016"/>
            <a:ext cx="1922758" cy="212702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428927" y="1357814"/>
            <a:ext cx="1715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  <a:latin typeface="+mj-lt"/>
              </a:rPr>
              <a:t>Wooden End Cardboard Boxes</a:t>
            </a:r>
          </a:p>
        </p:txBody>
      </p:sp>
    </p:spTree>
    <p:extLst>
      <p:ext uri="{BB962C8B-B14F-4D97-AF65-F5344CB8AC3E}">
        <p14:creationId xmlns:p14="http://schemas.microsoft.com/office/powerpoint/2010/main" val="3385888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Coil Forms and Packaging</a:t>
            </a:r>
          </a:p>
        </p:txBody>
      </p:sp>
      <p:pic>
        <p:nvPicPr>
          <p:cNvPr id="26626" name="Picture 2" descr="C:\Users\jbarroner\Desktop\LWC Shrink Wra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4780">
            <a:off x="7217227" y="1211537"/>
            <a:ext cx="1450068" cy="248238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jbarroner\Desktop\LWC Bo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1379">
            <a:off x="4802218" y="1288364"/>
            <a:ext cx="1857391" cy="274251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:\Users\jbarroner\Desktop\Small Pancake Coils in Box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705" y="3154850"/>
            <a:ext cx="1582056" cy="220396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C:\Users\jbarroner\Desktop\Pancake Coils in Octipak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57" y="2775864"/>
            <a:ext cx="2231118" cy="175705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7895" y="1698647"/>
            <a:ext cx="18703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+mj-lt"/>
              </a:rPr>
              <a:t>Bunch or Pancake Coils in Octagon-shaped cardboard box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51091" y="5401581"/>
            <a:ext cx="3190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+mj-lt"/>
              </a:rPr>
              <a:t>Smaller coil diameter bunch or pancake coils in  square cardboard box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56257" y="4008746"/>
            <a:ext cx="3190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+mj-lt"/>
              </a:rPr>
              <a:t>Large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Lavel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Wound Coils packed in cardboard box or shrink wrapped</a:t>
            </a:r>
          </a:p>
        </p:txBody>
      </p:sp>
      <p:pic>
        <p:nvPicPr>
          <p:cNvPr id="26630" name="Picture 6" descr="C:\Users\jbarroner\Desktop\Copper Pancak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6292">
            <a:off x="383491" y="4729728"/>
            <a:ext cx="1359186" cy="1343706"/>
          </a:xfrm>
          <a:prstGeom prst="rect">
            <a:avLst/>
          </a:prstGeom>
          <a:noFill/>
          <a:effectLst>
            <a:outerShdw blurRad="228600" dist="50800" dir="5400000" algn="ctr" rotWithShape="0">
              <a:srgbClr val="000000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1" name="Picture 7" descr="C:\Users\jbarroner\Desktop\CuNi 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26">
            <a:off x="6167553" y="4796393"/>
            <a:ext cx="1968273" cy="1210375"/>
          </a:xfrm>
          <a:prstGeom prst="rect">
            <a:avLst/>
          </a:prstGeom>
          <a:noFill/>
          <a:effectLst>
            <a:outerShdw blurRad="266700" dist="50800" dir="5400000" algn="ctr" rotWithShape="0">
              <a:srgbClr val="000000">
                <a:alpha val="43137"/>
              </a:srgb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4790">
            <a:off x="2251091" y="1218025"/>
            <a:ext cx="1819275" cy="1352550"/>
          </a:xfrm>
          <a:prstGeom prst="rect">
            <a:avLst/>
          </a:prstGeom>
          <a:noFill/>
          <a:ln>
            <a:noFill/>
          </a:ln>
          <a:effectLst>
            <a:outerShdw blurRad="292100"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2990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149473" y="415925"/>
            <a:ext cx="65373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800" dirty="0">
                <a:solidFill>
                  <a:schemeClr val="tx2"/>
                </a:solidFill>
                <a:latin typeface="+mj-lt"/>
                <a:cs typeface="Arial" charset="0"/>
              </a:rPr>
              <a:t>Tube Fabrication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1938338" y="1560513"/>
            <a:ext cx="52689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dirty="0">
                <a:solidFill>
                  <a:schemeClr val="tx1"/>
                </a:solidFill>
                <a:latin typeface="+mj-lt"/>
              </a:rPr>
              <a:t>All Copper Alloys, Brasses, Bronzes, Copper Nickels</a:t>
            </a:r>
          </a:p>
          <a:p>
            <a:pPr>
              <a:buFontTx/>
              <a:buChar char="•"/>
            </a:pPr>
            <a:endParaRPr lang="en-US" altLang="en-US" sz="800" i="1" dirty="0">
              <a:solidFill>
                <a:schemeClr val="tx1"/>
              </a:solidFill>
              <a:latin typeface="+mj-lt"/>
            </a:endParaRPr>
          </a:p>
          <a:p>
            <a:pPr>
              <a:buFontTx/>
              <a:buChar char="•"/>
            </a:pPr>
            <a:r>
              <a:rPr lang="en-US" altLang="en-US" dirty="0">
                <a:solidFill>
                  <a:schemeClr val="tx1"/>
                </a:solidFill>
                <a:latin typeface="+mj-lt"/>
              </a:rPr>
              <a:t>Dedicated Fabrication New Product Development Engineer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24935C5-B6AD-4DE8-AEAE-6F585C3C01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20" y="4389687"/>
            <a:ext cx="2110640" cy="1942051"/>
          </a:xfrm>
          <a:prstGeom prst="rect">
            <a:avLst/>
          </a:prstGeom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7" name="Picture 6" descr="A picture containing indoor, wooden, lined, arranged&#10;&#10;Description automatically generated">
            <a:extLst>
              <a:ext uri="{FF2B5EF4-FFF2-40B4-BE49-F238E27FC236}">
                <a16:creationId xmlns:a16="http://schemas.microsoft.com/office/drawing/2014/main" id="{69689A63-3C80-4E29-AE1C-AD8FBF03C4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662" y="2339227"/>
            <a:ext cx="1977136" cy="1958829"/>
          </a:xfrm>
          <a:prstGeom prst="rect">
            <a:avLst/>
          </a:prstGeom>
          <a:effectLst>
            <a:outerShdw blurRad="2286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9" name="Picture 8" descr="A picture containing stationary&#10;&#10;Description automatically generated">
            <a:extLst>
              <a:ext uri="{FF2B5EF4-FFF2-40B4-BE49-F238E27FC236}">
                <a16:creationId xmlns:a16="http://schemas.microsoft.com/office/drawing/2014/main" id="{DC868AD5-16E7-440C-9ABB-5AF699055A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35" y="2371482"/>
            <a:ext cx="2070904" cy="1836462"/>
          </a:xfrm>
          <a:prstGeom prst="rect">
            <a:avLst/>
          </a:prstGeom>
          <a:effectLst>
            <a:outerShdw blurRad="2159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51735E2-C6D0-45AE-B29B-3505A9AB27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662" y="4368883"/>
            <a:ext cx="1977136" cy="2102891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3" name="Picture 12" descr="A picture containing cup, accessory&#10;&#10;Description automatically generated">
            <a:extLst>
              <a:ext uri="{FF2B5EF4-FFF2-40B4-BE49-F238E27FC236}">
                <a16:creationId xmlns:a16="http://schemas.microsoft.com/office/drawing/2014/main" id="{3D76F734-9CC2-4D62-A072-E24F589BF1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036" y="2371482"/>
            <a:ext cx="3103927" cy="2112120"/>
          </a:xfrm>
          <a:prstGeom prst="rect">
            <a:avLst/>
          </a:prstGeom>
          <a:effectLst>
            <a:outerShdw blurRad="2794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6A410F-FD82-47B6-B255-03C609ED575F}"/>
              </a:ext>
            </a:extLst>
          </p:cNvPr>
          <p:cNvSpPr txBox="1"/>
          <p:nvPr/>
        </p:nvSpPr>
        <p:spPr>
          <a:xfrm>
            <a:off x="3020036" y="4764947"/>
            <a:ext cx="31039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Impact" panose="020B0806030902050204" pitchFamily="34" charset="0"/>
              </a:rPr>
              <a:t>Bending, Expanding, Swaging, Counterboring, Spinning, Incising, beading, special coiling, as well as other fabrications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22400" y="402772"/>
            <a:ext cx="7169150" cy="781049"/>
          </a:xfrm>
        </p:spPr>
        <p:txBody>
          <a:bodyPr>
            <a:noAutofit/>
          </a:bodyPr>
          <a:lstStyle/>
          <a:p>
            <a:pPr algn="ctr"/>
            <a:r>
              <a:rPr lang="en-US" altLang="en-US" sz="4800" dirty="0"/>
              <a:t>Plant Floor Layout</a:t>
            </a: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671513" y="2719388"/>
            <a:ext cx="5295900" cy="2952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7412" name="Rectangle 5"/>
          <p:cNvSpPr>
            <a:spLocks noChangeArrowheads="1"/>
          </p:cNvSpPr>
          <p:nvPr/>
        </p:nvSpPr>
        <p:spPr bwMode="auto">
          <a:xfrm>
            <a:off x="5910263" y="2681288"/>
            <a:ext cx="88900" cy="1943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7413" name="Line 6"/>
          <p:cNvSpPr>
            <a:spLocks noChangeShapeType="1"/>
          </p:cNvSpPr>
          <p:nvPr/>
        </p:nvSpPr>
        <p:spPr bwMode="auto">
          <a:xfrm flipV="1">
            <a:off x="5967413" y="4616450"/>
            <a:ext cx="1593850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414" name="Line 7"/>
          <p:cNvSpPr>
            <a:spLocks noChangeShapeType="1"/>
          </p:cNvSpPr>
          <p:nvPr/>
        </p:nvSpPr>
        <p:spPr bwMode="auto">
          <a:xfrm>
            <a:off x="5903913" y="2716213"/>
            <a:ext cx="2611437" cy="4762"/>
          </a:xfrm>
          <a:prstGeom prst="line">
            <a:avLst/>
          </a:prstGeom>
          <a:noFill/>
          <a:ln w="1143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415" name="Line 8"/>
          <p:cNvSpPr>
            <a:spLocks noChangeShapeType="1"/>
          </p:cNvSpPr>
          <p:nvPr/>
        </p:nvSpPr>
        <p:spPr bwMode="auto">
          <a:xfrm flipV="1">
            <a:off x="7556500" y="4038600"/>
            <a:ext cx="0" cy="5778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416" name="Line 9"/>
          <p:cNvSpPr>
            <a:spLocks noChangeShapeType="1"/>
          </p:cNvSpPr>
          <p:nvPr/>
        </p:nvSpPr>
        <p:spPr bwMode="auto">
          <a:xfrm>
            <a:off x="7556500" y="4038600"/>
            <a:ext cx="406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417" name="Line 10"/>
          <p:cNvSpPr>
            <a:spLocks noChangeShapeType="1"/>
          </p:cNvSpPr>
          <p:nvPr/>
        </p:nvSpPr>
        <p:spPr bwMode="auto">
          <a:xfrm flipV="1">
            <a:off x="7962900" y="3422650"/>
            <a:ext cx="0" cy="6159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418" name="Line 11"/>
          <p:cNvSpPr>
            <a:spLocks noChangeShapeType="1"/>
          </p:cNvSpPr>
          <p:nvPr/>
        </p:nvSpPr>
        <p:spPr bwMode="auto">
          <a:xfrm>
            <a:off x="7962900" y="3422650"/>
            <a:ext cx="5810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419" name="Line 12"/>
          <p:cNvSpPr>
            <a:spLocks noChangeShapeType="1"/>
          </p:cNvSpPr>
          <p:nvPr/>
        </p:nvSpPr>
        <p:spPr bwMode="auto">
          <a:xfrm flipH="1" flipV="1">
            <a:off x="8537575" y="2717800"/>
            <a:ext cx="6350" cy="692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420" name="Rectangle 14"/>
          <p:cNvSpPr>
            <a:spLocks noChangeArrowheads="1"/>
          </p:cNvSpPr>
          <p:nvPr/>
        </p:nvSpPr>
        <p:spPr bwMode="auto">
          <a:xfrm>
            <a:off x="5962650" y="4362450"/>
            <a:ext cx="1590675" cy="2476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7421" name="Rectangle 15"/>
          <p:cNvSpPr>
            <a:spLocks noChangeArrowheads="1"/>
          </p:cNvSpPr>
          <p:nvPr/>
        </p:nvSpPr>
        <p:spPr bwMode="auto">
          <a:xfrm>
            <a:off x="6299200" y="3871913"/>
            <a:ext cx="620713" cy="388937"/>
          </a:xfrm>
          <a:prstGeom prst="rect">
            <a:avLst/>
          </a:prstGeom>
          <a:solidFill>
            <a:srgbClr val="FFCC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7422" name="Text Box 16"/>
          <p:cNvSpPr txBox="1">
            <a:spLocks noChangeArrowheads="1"/>
          </p:cNvSpPr>
          <p:nvPr/>
        </p:nvSpPr>
        <p:spPr bwMode="auto">
          <a:xfrm>
            <a:off x="6816725" y="4325938"/>
            <a:ext cx="336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800" b="1">
                <a:solidFill>
                  <a:schemeClr val="hlink"/>
                </a:solidFill>
                <a:latin typeface="Arial" charset="0"/>
              </a:rPr>
              <a:t>X</a:t>
            </a:r>
          </a:p>
        </p:txBody>
      </p:sp>
      <p:sp>
        <p:nvSpPr>
          <p:cNvPr id="17423" name="Rectangle 17"/>
          <p:cNvSpPr>
            <a:spLocks noChangeArrowheads="1"/>
          </p:cNvSpPr>
          <p:nvPr/>
        </p:nvSpPr>
        <p:spPr bwMode="auto">
          <a:xfrm>
            <a:off x="817563" y="4027488"/>
            <a:ext cx="4999037" cy="149860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altLang="en-US" sz="1200"/>
          </a:p>
        </p:txBody>
      </p:sp>
      <p:sp>
        <p:nvSpPr>
          <p:cNvPr id="17424" name="Rectangle 18"/>
          <p:cNvSpPr>
            <a:spLocks noChangeArrowheads="1"/>
          </p:cNvSpPr>
          <p:nvPr/>
        </p:nvSpPr>
        <p:spPr bwMode="auto">
          <a:xfrm>
            <a:off x="817563" y="3346450"/>
            <a:ext cx="5446712" cy="584200"/>
          </a:xfrm>
          <a:prstGeom prst="rect">
            <a:avLst/>
          </a:prstGeom>
          <a:solidFill>
            <a:srgbClr val="99C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7425" name="Rectangle 19"/>
          <p:cNvSpPr>
            <a:spLocks noChangeArrowheads="1"/>
          </p:cNvSpPr>
          <p:nvPr/>
        </p:nvSpPr>
        <p:spPr bwMode="auto">
          <a:xfrm>
            <a:off x="817563" y="2840038"/>
            <a:ext cx="7508875" cy="428625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7426" name="Text Box 21"/>
          <p:cNvSpPr txBox="1">
            <a:spLocks noChangeArrowheads="1"/>
          </p:cNvSpPr>
          <p:nvPr/>
        </p:nvSpPr>
        <p:spPr bwMode="auto">
          <a:xfrm>
            <a:off x="1812925" y="4557713"/>
            <a:ext cx="2139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800" b="1">
                <a:solidFill>
                  <a:schemeClr val="tx1"/>
                </a:solidFill>
                <a:latin typeface="Arial" charset="0"/>
              </a:rPr>
              <a:t>Block Department</a:t>
            </a:r>
          </a:p>
        </p:txBody>
      </p:sp>
      <p:sp>
        <p:nvSpPr>
          <p:cNvPr id="17427" name="Text Box 22"/>
          <p:cNvSpPr txBox="1">
            <a:spLocks noChangeArrowheads="1"/>
          </p:cNvSpPr>
          <p:nvPr/>
        </p:nvSpPr>
        <p:spPr bwMode="auto">
          <a:xfrm>
            <a:off x="3336925" y="2881313"/>
            <a:ext cx="2216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800" b="1">
                <a:solidFill>
                  <a:schemeClr val="tx1"/>
                </a:solidFill>
                <a:latin typeface="Arial" charset="0"/>
              </a:rPr>
              <a:t>Bench Department</a:t>
            </a:r>
          </a:p>
        </p:txBody>
      </p:sp>
      <p:sp>
        <p:nvSpPr>
          <p:cNvPr id="17428" name="Text Box 23"/>
          <p:cNvSpPr txBox="1">
            <a:spLocks noChangeArrowheads="1"/>
          </p:cNvSpPr>
          <p:nvPr/>
        </p:nvSpPr>
        <p:spPr bwMode="auto">
          <a:xfrm>
            <a:off x="2098675" y="3452813"/>
            <a:ext cx="2533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800" b="1">
                <a:solidFill>
                  <a:schemeClr val="tx1"/>
                </a:solidFill>
                <a:latin typeface="Arial" charset="0"/>
              </a:rPr>
              <a:t>Finishing Department</a:t>
            </a:r>
          </a:p>
        </p:txBody>
      </p:sp>
      <p:sp>
        <p:nvSpPr>
          <p:cNvPr id="17429" name="Text Box 24"/>
          <p:cNvSpPr txBox="1">
            <a:spLocks noChangeArrowheads="1"/>
          </p:cNvSpPr>
          <p:nvPr/>
        </p:nvSpPr>
        <p:spPr bwMode="auto">
          <a:xfrm>
            <a:off x="6243638" y="3905250"/>
            <a:ext cx="7254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r>
              <a:rPr lang="en-US" altLang="en-US" b="1">
                <a:solidFill>
                  <a:schemeClr val="tx1"/>
                </a:solidFill>
                <a:latin typeface="Arial" charset="0"/>
              </a:rPr>
              <a:t>Tools</a:t>
            </a:r>
          </a:p>
        </p:txBody>
      </p:sp>
      <p:sp>
        <p:nvSpPr>
          <p:cNvPr id="17430" name="Text Box 25"/>
          <p:cNvSpPr txBox="1">
            <a:spLocks noChangeArrowheads="1"/>
          </p:cNvSpPr>
          <p:nvPr/>
        </p:nvSpPr>
        <p:spPr bwMode="auto">
          <a:xfrm>
            <a:off x="6072188" y="4298950"/>
            <a:ext cx="874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r>
              <a:rPr lang="en-US" altLang="en-US" b="1">
                <a:solidFill>
                  <a:schemeClr val="tx1"/>
                </a:solidFill>
                <a:latin typeface="Arial" charset="0"/>
              </a:rPr>
              <a:t>Offices</a:t>
            </a:r>
          </a:p>
        </p:txBody>
      </p:sp>
      <p:sp>
        <p:nvSpPr>
          <p:cNvPr id="17431" name="Text Box 26"/>
          <p:cNvSpPr txBox="1">
            <a:spLocks noChangeArrowheads="1"/>
          </p:cNvSpPr>
          <p:nvPr/>
        </p:nvSpPr>
        <p:spPr bwMode="auto">
          <a:xfrm>
            <a:off x="6396038" y="3441700"/>
            <a:ext cx="13573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r>
              <a:rPr lang="en-US" altLang="en-US" b="1">
                <a:solidFill>
                  <a:schemeClr val="tx1"/>
                </a:solidFill>
                <a:latin typeface="Arial" charset="0"/>
              </a:rPr>
              <a:t>Pack &amp; Ship</a:t>
            </a:r>
          </a:p>
        </p:txBody>
      </p:sp>
      <p:sp>
        <p:nvSpPr>
          <p:cNvPr id="17432" name="Text Box 24"/>
          <p:cNvSpPr txBox="1">
            <a:spLocks noChangeArrowheads="1"/>
          </p:cNvSpPr>
          <p:nvPr/>
        </p:nvSpPr>
        <p:spPr bwMode="auto">
          <a:xfrm>
            <a:off x="1917700" y="2882900"/>
            <a:ext cx="1079500" cy="3492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chemeClr val="tx1"/>
                </a:solidFill>
              </a:rPr>
              <a:t>Al Cell</a:t>
            </a:r>
          </a:p>
        </p:txBody>
      </p:sp>
      <p:sp>
        <p:nvSpPr>
          <p:cNvPr id="17433" name="Text Box 25"/>
          <p:cNvSpPr txBox="1">
            <a:spLocks noChangeArrowheads="1"/>
          </p:cNvSpPr>
          <p:nvPr/>
        </p:nvSpPr>
        <p:spPr bwMode="auto">
          <a:xfrm>
            <a:off x="927100" y="3594100"/>
            <a:ext cx="990600" cy="3492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chemeClr val="tx1"/>
                </a:solidFill>
              </a:rPr>
              <a:t>Cat Cell</a:t>
            </a:r>
          </a:p>
        </p:txBody>
      </p:sp>
      <p:sp>
        <p:nvSpPr>
          <p:cNvPr id="17434" name="Text Box 26"/>
          <p:cNvSpPr txBox="1">
            <a:spLocks noChangeArrowheads="1"/>
          </p:cNvSpPr>
          <p:nvPr/>
        </p:nvSpPr>
        <p:spPr bwMode="auto">
          <a:xfrm>
            <a:off x="3873500" y="4127500"/>
            <a:ext cx="889000" cy="3492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chemeClr val="tx1"/>
                </a:solidFill>
              </a:rPr>
              <a:t>TT Cell</a:t>
            </a:r>
          </a:p>
        </p:txBody>
      </p:sp>
      <p:sp>
        <p:nvSpPr>
          <p:cNvPr id="17435" name="Text Box 24"/>
          <p:cNvSpPr txBox="1">
            <a:spLocks noChangeArrowheads="1"/>
          </p:cNvSpPr>
          <p:nvPr/>
        </p:nvSpPr>
        <p:spPr bwMode="auto">
          <a:xfrm>
            <a:off x="6954838" y="3867150"/>
            <a:ext cx="571500" cy="469900"/>
          </a:xfrm>
          <a:prstGeom prst="rect">
            <a:avLst/>
          </a:prstGeom>
          <a:solidFill>
            <a:srgbClr val="00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200">
                <a:solidFill>
                  <a:schemeClr val="tx1"/>
                </a:solidFill>
                <a:latin typeface="Arial" charset="0"/>
              </a:rPr>
              <a:t>Fab </a:t>
            </a:r>
          </a:p>
          <a:p>
            <a:r>
              <a:rPr lang="en-US" altLang="en-US" sz="1200">
                <a:solidFill>
                  <a:schemeClr val="tx1"/>
                </a:solidFill>
                <a:latin typeface="Arial" charset="0"/>
              </a:rPr>
              <a:t>Cell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2463800" y="5919788"/>
            <a:ext cx="1206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>
                <a:solidFill>
                  <a:schemeClr val="tx1"/>
                </a:solidFill>
                <a:latin typeface="Arial" charset="0"/>
              </a:rPr>
              <a:t>	</a:t>
            </a: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2112963" y="435429"/>
            <a:ext cx="63044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800" b="1" dirty="0">
                <a:solidFill>
                  <a:schemeClr val="tx1"/>
                </a:solidFill>
                <a:latin typeface="+mj-lt"/>
              </a:rPr>
              <a:t>Product Display</a:t>
            </a:r>
            <a:endParaRPr lang="en-US" altLang="en-US" sz="4800" b="1" dirty="0">
              <a:latin typeface="+mj-lt"/>
            </a:endParaRPr>
          </a:p>
        </p:txBody>
      </p:sp>
      <p:graphicFrame>
        <p:nvGraphicFramePr>
          <p:cNvPr id="18436" name="Object 5"/>
          <p:cNvGraphicFramePr>
            <a:graphicFrameLocks noChangeAspect="1"/>
          </p:cNvGraphicFramePr>
          <p:nvPr/>
        </p:nvGraphicFramePr>
        <p:xfrm>
          <a:off x="684213" y="1600200"/>
          <a:ext cx="7718425" cy="4949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5714286" imgH="5714286" progId="MSPhotoEd.3">
                  <p:embed/>
                </p:oleObj>
              </mc:Choice>
              <mc:Fallback>
                <p:oleObj name="Photo Editor Photo" r:id="rId3" imgW="5714286" imgH="5714286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600200"/>
                        <a:ext cx="7718425" cy="4949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>
          <a:xfrm>
            <a:off x="2038349" y="244929"/>
            <a:ext cx="6550479" cy="898071"/>
          </a:xfrm>
        </p:spPr>
        <p:txBody>
          <a:bodyPr>
            <a:normAutofit/>
          </a:bodyPr>
          <a:lstStyle/>
          <a:p>
            <a:pPr algn="ctr"/>
            <a:r>
              <a:rPr lang="en-US" altLang="en-US" sz="4800" dirty="0"/>
              <a:t>Contents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28853" y="1902278"/>
            <a:ext cx="7202487" cy="4062412"/>
          </a:xfrm>
          <a:effectLst>
            <a:softEdge rad="127000"/>
          </a:effectLst>
        </p:spPr>
        <p:txBody>
          <a:bodyPr>
            <a:normAutofit lnSpcReduction="10000"/>
          </a:bodyPr>
          <a:lstStyle/>
          <a:p>
            <a:pPr lvl="1"/>
            <a:r>
              <a:rPr lang="en-US" altLang="en-US" sz="2400" b="1" dirty="0">
                <a:latin typeface="+mj-lt"/>
              </a:rPr>
              <a:t>STP’s Role in the Supply Chain</a:t>
            </a:r>
          </a:p>
          <a:p>
            <a:pPr lvl="1"/>
            <a:r>
              <a:rPr lang="en-US" altLang="en-US" sz="2400" b="1" dirty="0">
                <a:latin typeface="+mj-lt"/>
              </a:rPr>
              <a:t>Statistics / Capabilities</a:t>
            </a:r>
          </a:p>
          <a:p>
            <a:pPr lvl="1"/>
            <a:r>
              <a:rPr lang="en-US" altLang="en-US" sz="2400" b="1" dirty="0">
                <a:latin typeface="+mj-lt"/>
              </a:rPr>
              <a:t>STP Core Competencies</a:t>
            </a:r>
          </a:p>
          <a:p>
            <a:pPr lvl="1"/>
            <a:r>
              <a:rPr lang="en-US" altLang="en-US" sz="2400" b="1" dirty="0">
                <a:latin typeface="+mj-lt"/>
              </a:rPr>
              <a:t>Served Markets</a:t>
            </a:r>
          </a:p>
          <a:p>
            <a:pPr lvl="1"/>
            <a:r>
              <a:rPr lang="en-US" altLang="en-US" sz="2400" b="1" dirty="0">
                <a:latin typeface="+mj-lt"/>
              </a:rPr>
              <a:t>Alloys and Tube Sizes</a:t>
            </a:r>
          </a:p>
          <a:p>
            <a:pPr lvl="1"/>
            <a:r>
              <a:rPr lang="en-US" altLang="en-US" sz="2400" b="1" dirty="0">
                <a:latin typeface="+mj-lt"/>
              </a:rPr>
              <a:t>Tooling</a:t>
            </a:r>
          </a:p>
          <a:p>
            <a:pPr lvl="1"/>
            <a:r>
              <a:rPr lang="en-US" altLang="en-US" sz="2400" b="1" dirty="0">
                <a:latin typeface="+mj-lt"/>
              </a:rPr>
              <a:t>Markets Served</a:t>
            </a:r>
          </a:p>
          <a:p>
            <a:pPr lvl="1"/>
            <a:r>
              <a:rPr lang="en-US" altLang="en-US" sz="2400" b="1" dirty="0">
                <a:latin typeface="+mj-lt"/>
              </a:rPr>
              <a:t>Packaging Forms</a:t>
            </a:r>
          </a:p>
          <a:p>
            <a:pPr lvl="1"/>
            <a:r>
              <a:rPr lang="en-US" altLang="en-US" sz="2400" b="1" dirty="0">
                <a:latin typeface="+mj-lt"/>
              </a:rPr>
              <a:t>Shapes / Fabrication Department</a:t>
            </a:r>
          </a:p>
          <a:p>
            <a:pPr lvl="1"/>
            <a:r>
              <a:rPr lang="en-US" altLang="en-US" sz="2400" b="1" dirty="0">
                <a:latin typeface="+mj-lt"/>
              </a:rPr>
              <a:t>Plant Layout</a:t>
            </a:r>
          </a:p>
          <a:p>
            <a:pPr lvl="1"/>
            <a:endParaRPr lang="en-US" altLang="en-US" sz="2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DCD56D-C5B0-466F-B913-6D4CF194A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411" y="2430785"/>
            <a:ext cx="3737736" cy="264133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287" y="304800"/>
            <a:ext cx="6955292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4800" dirty="0"/>
              <a:t>STP’s Role in the Supply Chain</a:t>
            </a:r>
          </a:p>
        </p:txBody>
      </p:sp>
      <p:pic>
        <p:nvPicPr>
          <p:cNvPr id="5123" name="Picture 3" descr="extrusi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62" y="5008246"/>
            <a:ext cx="2838450" cy="981075"/>
          </a:xfrm>
          <a:noFill/>
        </p:spPr>
      </p:pic>
      <p:pic>
        <p:nvPicPr>
          <p:cNvPr id="5124" name="Picture 4" descr="drawin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94025" y="1438275"/>
            <a:ext cx="3481388" cy="2995613"/>
          </a:xfrm>
          <a:noFill/>
        </p:spPr>
      </p:pic>
      <p:pic>
        <p:nvPicPr>
          <p:cNvPr id="5127" name="Picture 7" descr="finishin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858" y="3959225"/>
            <a:ext cx="2397347" cy="2209800"/>
          </a:xfrm>
          <a:noFill/>
        </p:spPr>
      </p:pic>
      <p:pic>
        <p:nvPicPr>
          <p:cNvPr id="5125" name="Picture 5" descr="http://www.cranecopper.com.au/images/casting.gif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119548"/>
            <a:ext cx="2119312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6948488" y="4824413"/>
            <a:ext cx="1841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pPr algn="ctr"/>
            <a:br>
              <a:rPr lang="en-US" altLang="en-US" sz="1000">
                <a:solidFill>
                  <a:srgbClr val="000000"/>
                </a:solidFill>
                <a:cs typeface="Times New Roman" pitchFamily="18" charset="0"/>
              </a:rPr>
            </a:b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1614488" y="4260850"/>
            <a:ext cx="0" cy="27146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triangle" w="sm" len="sm"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130" name="AutoShape 11"/>
          <p:cNvSpPr>
            <a:spLocks noChangeArrowheads="1"/>
          </p:cNvSpPr>
          <p:nvPr/>
        </p:nvSpPr>
        <p:spPr bwMode="auto">
          <a:xfrm>
            <a:off x="829603" y="4202113"/>
            <a:ext cx="582612" cy="660400"/>
          </a:xfrm>
          <a:prstGeom prst="downArrow">
            <a:avLst>
              <a:gd name="adj1" fmla="val 50000"/>
              <a:gd name="adj2" fmla="val 28338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131" name="AutoShape 12"/>
          <p:cNvSpPr>
            <a:spLocks noChangeArrowheads="1"/>
          </p:cNvSpPr>
          <p:nvPr/>
        </p:nvSpPr>
        <p:spPr bwMode="auto">
          <a:xfrm rot="10800000">
            <a:off x="3567113" y="3560763"/>
            <a:ext cx="387350" cy="1168400"/>
          </a:xfrm>
          <a:prstGeom prst="downArrow">
            <a:avLst>
              <a:gd name="adj1" fmla="val 50000"/>
              <a:gd name="adj2" fmla="val 75410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132" name="AutoShape 13"/>
          <p:cNvSpPr>
            <a:spLocks noChangeArrowheads="1"/>
          </p:cNvSpPr>
          <p:nvPr/>
        </p:nvSpPr>
        <p:spPr bwMode="auto">
          <a:xfrm flipV="1">
            <a:off x="6478588" y="3368675"/>
            <a:ext cx="895350" cy="836613"/>
          </a:xfrm>
          <a:custGeom>
            <a:avLst/>
            <a:gdLst>
              <a:gd name="T0" fmla="*/ 1098891242 w 21600"/>
              <a:gd name="T1" fmla="*/ 0 h 21600"/>
              <a:gd name="T2" fmla="*/ 659307595 w 21600"/>
              <a:gd name="T3" fmla="*/ 418355109 h 21600"/>
              <a:gd name="T4" fmla="*/ 0 w 21600"/>
              <a:gd name="T5" fmla="*/ 1045945502 h 21600"/>
              <a:gd name="T6" fmla="*/ 659307595 w 21600"/>
              <a:gd name="T7" fmla="*/ 1255065288 h 21600"/>
              <a:gd name="T8" fmla="*/ 1318613490 w 21600"/>
              <a:gd name="T9" fmla="*/ 871572772 h 21600"/>
              <a:gd name="T10" fmla="*/ 1538406163 w 21600"/>
              <a:gd name="T11" fmla="*/ 418355109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52942" name="Oval 14"/>
          <p:cNvSpPr>
            <a:spLocks noChangeArrowheads="1"/>
          </p:cNvSpPr>
          <p:nvPr/>
        </p:nvSpPr>
        <p:spPr bwMode="auto">
          <a:xfrm rot="-2384101">
            <a:off x="4767263" y="766763"/>
            <a:ext cx="3119437" cy="6161087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52943" name="Text Box 15"/>
          <p:cNvSpPr txBox="1">
            <a:spLocks noChangeArrowheads="1"/>
          </p:cNvSpPr>
          <p:nvPr/>
        </p:nvSpPr>
        <p:spPr bwMode="auto">
          <a:xfrm>
            <a:off x="7327578" y="1873250"/>
            <a:ext cx="13468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000" b="1" i="1" dirty="0">
                <a:solidFill>
                  <a:schemeClr val="tx1"/>
                </a:solidFill>
                <a:latin typeface="+mj-lt"/>
              </a:rPr>
              <a:t>STP’s</a:t>
            </a:r>
          </a:p>
          <a:p>
            <a:pPr algn="ctr"/>
            <a:r>
              <a:rPr lang="en-US" altLang="en-US" sz="2000" b="1" i="1" dirty="0">
                <a:solidFill>
                  <a:schemeClr val="tx1"/>
                </a:solidFill>
                <a:latin typeface="+mj-lt"/>
              </a:rPr>
              <a:t>Operations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145997" y="1688584"/>
            <a:ext cx="25324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800" i="1" dirty="0">
                <a:solidFill>
                  <a:srgbClr val="FF0000"/>
                </a:solidFill>
                <a:latin typeface="+mj-lt"/>
              </a:rPr>
              <a:t>Cast and Extrusion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64" y="5017749"/>
            <a:ext cx="1699326" cy="94005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60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2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2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52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2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42" grpId="0" animBg="1"/>
      <p:bldP spid="252943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5" y="2329273"/>
            <a:ext cx="7026298" cy="375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draw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1423987"/>
            <a:ext cx="3481388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46729" y="244842"/>
            <a:ext cx="6380842" cy="914400"/>
          </a:xfrm>
        </p:spPr>
        <p:txBody>
          <a:bodyPr>
            <a:normAutofit fontScale="90000"/>
          </a:bodyPr>
          <a:lstStyle/>
          <a:p>
            <a:r>
              <a:rPr lang="en-US" altLang="en-US" sz="4400" dirty="0"/>
              <a:t>STP’s Role in the Supply Chain</a:t>
            </a: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6948488" y="4824413"/>
            <a:ext cx="1841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pPr algn="ctr"/>
            <a:br>
              <a:rPr lang="en-US" altLang="en-US" sz="1000">
                <a:solidFill>
                  <a:srgbClr val="000000"/>
                </a:solidFill>
                <a:cs typeface="Times New Roman" pitchFamily="18" charset="0"/>
              </a:rPr>
            </a:b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5626100" y="5854700"/>
            <a:ext cx="2898775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1614488" y="4260850"/>
            <a:ext cx="0" cy="27146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triangle" w="sm" len="sm"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132" name="AutoShape 13"/>
          <p:cNvSpPr>
            <a:spLocks noChangeArrowheads="1"/>
          </p:cNvSpPr>
          <p:nvPr/>
        </p:nvSpPr>
        <p:spPr bwMode="auto">
          <a:xfrm rot="16200000" flipV="1">
            <a:off x="4363243" y="1603532"/>
            <a:ext cx="895350" cy="836613"/>
          </a:xfrm>
          <a:custGeom>
            <a:avLst/>
            <a:gdLst>
              <a:gd name="T0" fmla="*/ 1098891242 w 21600"/>
              <a:gd name="T1" fmla="*/ 0 h 21600"/>
              <a:gd name="T2" fmla="*/ 659307595 w 21600"/>
              <a:gd name="T3" fmla="*/ 418355109 h 21600"/>
              <a:gd name="T4" fmla="*/ 0 w 21600"/>
              <a:gd name="T5" fmla="*/ 1045945502 h 21600"/>
              <a:gd name="T6" fmla="*/ 659307595 w 21600"/>
              <a:gd name="T7" fmla="*/ 1255065288 h 21600"/>
              <a:gd name="T8" fmla="*/ 1318613490 w 21600"/>
              <a:gd name="T9" fmla="*/ 871572772 h 21600"/>
              <a:gd name="T10" fmla="*/ 1538406163 w 21600"/>
              <a:gd name="T11" fmla="*/ 418355109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gradFill>
            <a:gsLst>
              <a:gs pos="0">
                <a:srgbClr val="825600"/>
              </a:gs>
              <a:gs pos="13000">
                <a:srgbClr val="FFA800"/>
              </a:gs>
              <a:gs pos="28000">
                <a:srgbClr val="825600"/>
              </a:gs>
              <a:gs pos="42999">
                <a:srgbClr val="FFA800"/>
              </a:gs>
              <a:gs pos="58000">
                <a:srgbClr val="825600"/>
              </a:gs>
              <a:gs pos="72000">
                <a:srgbClr val="FFA800"/>
              </a:gs>
              <a:gs pos="87000">
                <a:srgbClr val="825600"/>
              </a:gs>
              <a:gs pos="100000">
                <a:srgbClr val="FFA800"/>
              </a:gs>
            </a:gsLst>
            <a:lin ang="5400000" scaled="0"/>
          </a:gradFill>
          <a:ln w="12700" algn="ctr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17" name="Picture 7" descr="finish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648" y="4511675"/>
            <a:ext cx="31369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5829300" y="6261100"/>
            <a:ext cx="2898775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52942" name="Oval 14"/>
          <p:cNvSpPr>
            <a:spLocks noChangeArrowheads="1"/>
          </p:cNvSpPr>
          <p:nvPr/>
        </p:nvSpPr>
        <p:spPr bwMode="auto">
          <a:xfrm rot="20496413">
            <a:off x="5395526" y="710484"/>
            <a:ext cx="3590723" cy="6161087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130" name="AutoShape 11"/>
          <p:cNvSpPr>
            <a:spLocks noChangeArrowheads="1"/>
          </p:cNvSpPr>
          <p:nvPr/>
        </p:nvSpPr>
        <p:spPr bwMode="auto">
          <a:xfrm>
            <a:off x="6114880" y="3930650"/>
            <a:ext cx="582612" cy="660400"/>
          </a:xfrm>
          <a:prstGeom prst="downArrow">
            <a:avLst>
              <a:gd name="adj1" fmla="val 50000"/>
              <a:gd name="adj2" fmla="val 28338"/>
            </a:avLst>
          </a:prstGeom>
          <a:gradFill>
            <a:gsLst>
              <a:gs pos="0">
                <a:srgbClr val="825600"/>
              </a:gs>
              <a:gs pos="13000">
                <a:srgbClr val="FFA800"/>
              </a:gs>
              <a:gs pos="28000">
                <a:srgbClr val="825600"/>
              </a:gs>
              <a:gs pos="42999">
                <a:srgbClr val="FFA800"/>
              </a:gs>
              <a:gs pos="58000">
                <a:srgbClr val="825600"/>
              </a:gs>
              <a:gs pos="72000">
                <a:srgbClr val="FFA800"/>
              </a:gs>
              <a:gs pos="87000">
                <a:srgbClr val="825600"/>
              </a:gs>
              <a:gs pos="100000">
                <a:srgbClr val="FFA800"/>
              </a:gs>
            </a:gsLst>
            <a:lin ang="5400000" scaled="0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" name="Rectangle 4"/>
          <p:cNvSpPr/>
          <p:nvPr/>
        </p:nvSpPr>
        <p:spPr bwMode="auto">
          <a:xfrm rot="5400000">
            <a:off x="3205480" y="2971800"/>
            <a:ext cx="284480" cy="91439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66FF66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842260" y="1454467"/>
            <a:ext cx="312420" cy="914400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66FF66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583180" y="1714500"/>
            <a:ext cx="914400" cy="914400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66FF66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514600" y="1645920"/>
            <a:ext cx="914400" cy="914400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66FF66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34808" y="2180246"/>
            <a:ext cx="3326450" cy="685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66FF66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546931" y="1511557"/>
            <a:ext cx="34952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i="1" dirty="0">
                <a:solidFill>
                  <a:srgbClr val="FF0000"/>
                </a:solidFill>
                <a:latin typeface="+mj-lt"/>
              </a:rPr>
              <a:t>Cast and Roll Technology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2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2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42" grpId="0" animBg="1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4F851-1D81-48AF-9913-79D5BF4D8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462" y="326007"/>
            <a:ext cx="6553200" cy="9144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Our People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822264A-813B-4B8A-8BFD-AE4D6851314F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265545" y="1517279"/>
            <a:ext cx="2318927" cy="2318927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2D7A225-E478-4A3A-8788-5F15667F1C95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2934392" y="1824927"/>
            <a:ext cx="3333404" cy="220980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+mj-lt"/>
              </a:rPr>
              <a:t>180 Employees</a:t>
            </a:r>
          </a:p>
          <a:p>
            <a:r>
              <a:rPr lang="en-US" sz="2000" dirty="0">
                <a:latin typeface="+mj-lt"/>
              </a:rPr>
              <a:t>Experienced workforce w/ 16 years avg. service</a:t>
            </a:r>
          </a:p>
          <a:p>
            <a:r>
              <a:rPr lang="en-US" sz="2000" dirty="0">
                <a:latin typeface="+mj-lt"/>
              </a:rPr>
              <a:t>Dedicated to craftsmanship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9E21CA-ACB3-4D7C-8E4A-608B25338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215" y="1517279"/>
            <a:ext cx="2260739" cy="22607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872699-7628-465A-B46C-E094C4F19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045" y="3855682"/>
            <a:ext cx="2318927" cy="23189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8F7734-E738-4971-AAF6-7C350BC3C5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140" y="4289367"/>
            <a:ext cx="3555719" cy="13741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308C9C-8B59-460E-ADB7-247B9F512D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215" y="3913870"/>
            <a:ext cx="2260739" cy="226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656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7"/>
          <p:cNvSpPr>
            <a:spLocks noGrp="1" noChangeArrowheads="1"/>
          </p:cNvSpPr>
          <p:nvPr>
            <p:ph idx="1"/>
          </p:nvPr>
        </p:nvSpPr>
        <p:spPr>
          <a:xfrm>
            <a:off x="584200" y="1465263"/>
            <a:ext cx="8226425" cy="4889727"/>
          </a:xfrm>
        </p:spPr>
        <p:txBody>
          <a:bodyPr/>
          <a:lstStyle/>
          <a:p>
            <a:pPr marL="0" indent="0">
              <a:lnSpc>
                <a:spcPct val="77000"/>
              </a:lnSpc>
            </a:pPr>
            <a:r>
              <a:rPr lang="en-US" altLang="en-US" sz="2000" b="1" dirty="0">
                <a:latin typeface="+mj-lt"/>
              </a:rPr>
              <a:t>Plant Information:</a:t>
            </a:r>
          </a:p>
          <a:p>
            <a:pPr lvl="1">
              <a:lnSpc>
                <a:spcPct val="77000"/>
              </a:lnSpc>
            </a:pPr>
            <a:r>
              <a:rPr lang="en-US" altLang="en-US" sz="1800" dirty="0">
                <a:latin typeface="+mj-lt"/>
              </a:rPr>
              <a:t>210,000 sq. ft.</a:t>
            </a:r>
          </a:p>
          <a:p>
            <a:pPr lvl="1">
              <a:lnSpc>
                <a:spcPct val="77000"/>
              </a:lnSpc>
            </a:pPr>
            <a:r>
              <a:rPr lang="en-US" altLang="en-US" sz="1800" dirty="0">
                <a:latin typeface="+mj-lt"/>
              </a:rPr>
              <a:t>3 shifts / 5 day weeks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</a:pPr>
            <a:r>
              <a:rPr lang="en-US" altLang="en-US" sz="2000" b="1" dirty="0">
                <a:latin typeface="+mj-lt"/>
              </a:rPr>
              <a:t>ISO 17025 Accredited Laboratory</a:t>
            </a:r>
            <a:r>
              <a:rPr lang="en-US" altLang="en-US" sz="2400" dirty="0">
                <a:latin typeface="+mj-lt"/>
              </a:rPr>
              <a:t> 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1800" dirty="0">
                <a:latin typeface="+mj-lt"/>
              </a:rPr>
              <a:t>Dimensional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1800" dirty="0">
                <a:latin typeface="+mj-lt"/>
              </a:rPr>
              <a:t>Mechanical -</a:t>
            </a:r>
            <a:r>
              <a:rPr lang="en-US" altLang="en-US" sz="1800" i="1" dirty="0">
                <a:latin typeface="+mj-lt"/>
              </a:rPr>
              <a:t>tensile, yield, elongation, hardness</a:t>
            </a:r>
            <a:endParaRPr lang="en-US" altLang="en-US" sz="1800" dirty="0">
              <a:latin typeface="+mj-lt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1800" dirty="0">
                <a:latin typeface="+mj-lt"/>
              </a:rPr>
              <a:t>Microstructural Analysis -</a:t>
            </a:r>
            <a:r>
              <a:rPr lang="en-US" altLang="en-US" sz="1800" i="1" dirty="0">
                <a:latin typeface="+mj-lt"/>
              </a:rPr>
              <a:t>grain</a:t>
            </a:r>
            <a:endParaRPr lang="en-US" altLang="en-US" sz="1800" dirty="0">
              <a:latin typeface="+mj-lt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1800" dirty="0">
                <a:latin typeface="+mj-lt"/>
              </a:rPr>
              <a:t>Residual Stress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1800" dirty="0">
                <a:latin typeface="+mj-lt"/>
              </a:rPr>
              <a:t>Conductivity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1800" dirty="0">
                <a:latin typeface="+mj-lt"/>
              </a:rPr>
              <a:t>Optical Emission Spectrometry (OES) - </a:t>
            </a:r>
            <a:r>
              <a:rPr lang="en-US" altLang="en-US" sz="1800" i="1" dirty="0">
                <a:latin typeface="+mj-lt"/>
              </a:rPr>
              <a:t>chemical analysis</a:t>
            </a:r>
            <a:endParaRPr lang="en-US" altLang="en-US" sz="1800" dirty="0">
              <a:latin typeface="+mj-lt"/>
            </a:endParaRPr>
          </a:p>
          <a:p>
            <a:pPr marL="0" indent="0">
              <a:lnSpc>
                <a:spcPct val="77000"/>
              </a:lnSpc>
            </a:pPr>
            <a:r>
              <a:rPr lang="en-US" altLang="en-US" sz="2000" b="1" dirty="0">
                <a:latin typeface="+mj-lt"/>
              </a:rPr>
              <a:t>On-site Customer Service:</a:t>
            </a:r>
          </a:p>
          <a:p>
            <a:pPr lvl="1">
              <a:lnSpc>
                <a:spcPct val="77000"/>
              </a:lnSpc>
            </a:pPr>
            <a:r>
              <a:rPr lang="en-US" altLang="en-US" sz="1800" dirty="0">
                <a:latin typeface="+mj-lt"/>
              </a:rPr>
              <a:t>Servicing customers’ needs at the production site</a:t>
            </a:r>
          </a:p>
          <a:p>
            <a:pPr lvl="1">
              <a:lnSpc>
                <a:spcPct val="77000"/>
              </a:lnSpc>
            </a:pPr>
            <a:r>
              <a:rPr lang="en-US" altLang="en-US" sz="1800" dirty="0">
                <a:latin typeface="+mj-lt"/>
              </a:rPr>
              <a:t>Gateway for customer to STP’s commercial and technical services</a:t>
            </a:r>
          </a:p>
          <a:p>
            <a:pPr lvl="1">
              <a:lnSpc>
                <a:spcPct val="77000"/>
              </a:lnSpc>
            </a:pPr>
            <a:r>
              <a:rPr lang="en-US" altLang="en-US" sz="1800" dirty="0">
                <a:latin typeface="+mj-lt"/>
              </a:rPr>
              <a:t>Quotation requirements</a:t>
            </a:r>
          </a:p>
          <a:p>
            <a:pPr lvl="1">
              <a:lnSpc>
                <a:spcPct val="77000"/>
              </a:lnSpc>
            </a:pPr>
            <a:r>
              <a:rPr lang="en-US" altLang="en-US" sz="1800" dirty="0">
                <a:latin typeface="+mj-lt"/>
              </a:rPr>
              <a:t>Order Processing / Special Requests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217488"/>
            <a:ext cx="881062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149" name="Text Box 8"/>
          <p:cNvSpPr txBox="1">
            <a:spLocks noChangeArrowheads="1"/>
          </p:cNvSpPr>
          <p:nvPr/>
        </p:nvSpPr>
        <p:spPr bwMode="auto">
          <a:xfrm>
            <a:off x="2114548" y="396422"/>
            <a:ext cx="624567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rgbClr val="66FF66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66FF66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66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6FF66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400" b="1" dirty="0">
                <a:solidFill>
                  <a:schemeClr val="tx1"/>
                </a:solidFill>
                <a:latin typeface="+mj-lt"/>
              </a:rPr>
              <a:t>Plant Data / Capabilities</a:t>
            </a:r>
          </a:p>
        </p:txBody>
      </p:sp>
      <p:pic>
        <p:nvPicPr>
          <p:cNvPr id="6168" name="Picture 24" descr="C:\Users\jbarroner\Desktop\transportation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101" y="3704319"/>
            <a:ext cx="2286000" cy="104775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388" y="1465263"/>
            <a:ext cx="2907427" cy="172674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28851" y="555172"/>
            <a:ext cx="5927271" cy="914400"/>
          </a:xfrm>
        </p:spPr>
        <p:txBody>
          <a:bodyPr>
            <a:normAutofit fontScale="90000"/>
          </a:bodyPr>
          <a:lstStyle/>
          <a:p>
            <a:r>
              <a:rPr lang="en-US" altLang="en-US" sz="4900" dirty="0"/>
              <a:t>STP Core Competencies</a:t>
            </a:r>
            <a:br>
              <a:rPr lang="en-US" altLang="en-US" sz="4400" dirty="0"/>
            </a:br>
            <a:endParaRPr lang="en-US" altLang="en-US" sz="2400" i="1" dirty="0"/>
          </a:p>
        </p:txBody>
      </p:sp>
      <p:pic>
        <p:nvPicPr>
          <p:cNvPr id="7172" name="Picture 4" descr="#4 54 inch block - 196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8138" y="1277816"/>
            <a:ext cx="3178855" cy="2350199"/>
          </a:xfrm>
          <a:noFill/>
          <a:effectLst>
            <a:softEdge rad="63500"/>
          </a:effectLst>
        </p:spPr>
      </p:pic>
      <p:pic>
        <p:nvPicPr>
          <p:cNvPr id="7173" name="Picture 8" descr="Drever Furnace - 197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440" y="3739242"/>
            <a:ext cx="3155798" cy="2278940"/>
          </a:xfrm>
          <a:noFill/>
          <a:effectLst>
            <a:softEdge rad="63500"/>
          </a:effectLst>
        </p:spPr>
      </p:pic>
      <p:sp>
        <p:nvSpPr>
          <p:cNvPr id="717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04107" y="1583871"/>
            <a:ext cx="4963206" cy="4678136"/>
          </a:xfrm>
        </p:spPr>
        <p:txBody>
          <a:bodyPr/>
          <a:lstStyle/>
          <a:p>
            <a:pPr marL="0" indent="0">
              <a:lnSpc>
                <a:spcPct val="87000"/>
              </a:lnSpc>
              <a:buFontTx/>
              <a:buChar char="•"/>
            </a:pPr>
            <a:r>
              <a:rPr lang="en-US" altLang="en-US" sz="2400" dirty="0">
                <a:latin typeface="+mj-lt"/>
              </a:rPr>
              <a:t>Precision redrawing of metals</a:t>
            </a:r>
          </a:p>
          <a:p>
            <a:pPr lvl="1">
              <a:lnSpc>
                <a:spcPct val="87000"/>
              </a:lnSpc>
            </a:pPr>
            <a:r>
              <a:rPr lang="en-US" altLang="en-US" sz="1600" i="1" dirty="0">
                <a:latin typeface="+mj-lt"/>
              </a:rPr>
              <a:t>22 different copper alloys, 2 Aluminum alloys</a:t>
            </a:r>
          </a:p>
          <a:p>
            <a:pPr lvl="1">
              <a:lnSpc>
                <a:spcPct val="87000"/>
              </a:lnSpc>
            </a:pPr>
            <a:r>
              <a:rPr lang="en-US" altLang="en-US" sz="1600" i="1" dirty="0">
                <a:latin typeface="+mj-lt"/>
              </a:rPr>
              <a:t>Die profiling expertise</a:t>
            </a:r>
          </a:p>
          <a:p>
            <a:pPr marL="0" indent="0">
              <a:lnSpc>
                <a:spcPct val="87000"/>
              </a:lnSpc>
              <a:buFontTx/>
              <a:buChar char="•"/>
            </a:pPr>
            <a:r>
              <a:rPr lang="en-US" altLang="en-US" sz="2400" dirty="0">
                <a:latin typeface="+mj-lt"/>
              </a:rPr>
              <a:t>Precision straightening</a:t>
            </a:r>
          </a:p>
          <a:p>
            <a:pPr marL="0" indent="0">
              <a:lnSpc>
                <a:spcPct val="87000"/>
              </a:lnSpc>
              <a:buFontTx/>
              <a:buChar char="•"/>
            </a:pPr>
            <a:r>
              <a:rPr lang="en-US" altLang="en-US" sz="2400" dirty="0">
                <a:latin typeface="+mj-lt"/>
              </a:rPr>
              <a:t>Shapes </a:t>
            </a:r>
            <a:r>
              <a:rPr lang="en-US" altLang="en-US" sz="1800" i="1" dirty="0">
                <a:latin typeface="+mj-lt"/>
              </a:rPr>
              <a:t>(&gt;1000 architectural combinations)</a:t>
            </a:r>
            <a:endParaRPr lang="en-US" altLang="en-US" sz="2400" i="1" dirty="0">
              <a:latin typeface="+mj-lt"/>
            </a:endParaRPr>
          </a:p>
          <a:p>
            <a:pPr marL="0" indent="0">
              <a:lnSpc>
                <a:spcPct val="87000"/>
              </a:lnSpc>
              <a:buFontTx/>
              <a:buChar char="•"/>
            </a:pPr>
            <a:r>
              <a:rPr lang="en-US" altLang="en-US" sz="2400" dirty="0">
                <a:latin typeface="+mj-lt"/>
              </a:rPr>
              <a:t>Short Cut-To-Length</a:t>
            </a:r>
          </a:p>
          <a:p>
            <a:pPr marL="0" indent="0">
              <a:lnSpc>
                <a:spcPct val="87000"/>
              </a:lnSpc>
              <a:buFontTx/>
              <a:buChar char="•"/>
            </a:pPr>
            <a:r>
              <a:rPr lang="en-US" altLang="en-US" sz="2400" dirty="0">
                <a:latin typeface="+mj-lt"/>
              </a:rPr>
              <a:t>Small lot sizes - 100 lb. min</a:t>
            </a:r>
            <a:r>
              <a:rPr lang="en-US" altLang="en-US" dirty="0">
                <a:latin typeface="+mj-lt"/>
              </a:rPr>
              <a:t>imum</a:t>
            </a:r>
            <a:endParaRPr lang="en-US" altLang="en-US" sz="2400" dirty="0">
              <a:latin typeface="+mj-lt"/>
            </a:endParaRPr>
          </a:p>
          <a:p>
            <a:pPr marL="0" indent="0">
              <a:lnSpc>
                <a:spcPct val="87000"/>
              </a:lnSpc>
              <a:buFontTx/>
              <a:buChar char="•"/>
            </a:pPr>
            <a:r>
              <a:rPr lang="en-US" altLang="en-US" sz="2400" dirty="0">
                <a:latin typeface="+mj-lt"/>
              </a:rPr>
              <a:t>ISO 9001 registered facility </a:t>
            </a:r>
          </a:p>
          <a:p>
            <a:pPr marL="0" indent="0">
              <a:lnSpc>
                <a:spcPct val="87000"/>
              </a:lnSpc>
              <a:buFontTx/>
              <a:buChar char="•"/>
            </a:pPr>
            <a:r>
              <a:rPr lang="en-US" altLang="en-US" dirty="0">
                <a:latin typeface="+mj-lt"/>
              </a:rPr>
              <a:t>Lean Enterprise Culture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84521" y="6213021"/>
            <a:ext cx="19267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tx1"/>
                </a:solidFill>
                <a:latin typeface="+mj-lt"/>
              </a:rPr>
              <a:t>Photos circa 1965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164" y="253094"/>
            <a:ext cx="6781800" cy="10287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/>
              <a:t>Large Selection of Alloys</a:t>
            </a:r>
            <a:br>
              <a:rPr lang="en-US" sz="4000" dirty="0"/>
            </a:br>
            <a:r>
              <a:rPr lang="en-US" sz="2000" dirty="0"/>
              <a:t>(listed by UNS Numbers)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1128" y="1706336"/>
            <a:ext cx="2389414" cy="413112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100" b="1" dirty="0">
                <a:solidFill>
                  <a:schemeClr val="accent1"/>
                </a:solidFill>
                <a:latin typeface="+mj-lt"/>
              </a:rPr>
              <a:t>Coppers</a:t>
            </a:r>
          </a:p>
          <a:p>
            <a:r>
              <a:rPr lang="en-US" sz="3100" dirty="0">
                <a:latin typeface="+mj-lt"/>
              </a:rPr>
              <a:t>C10100</a:t>
            </a:r>
          </a:p>
          <a:p>
            <a:r>
              <a:rPr lang="en-US" sz="3100" dirty="0">
                <a:latin typeface="+mj-lt"/>
              </a:rPr>
              <a:t>C10200</a:t>
            </a:r>
          </a:p>
          <a:p>
            <a:r>
              <a:rPr lang="en-US" sz="3100" dirty="0">
                <a:latin typeface="+mj-lt"/>
              </a:rPr>
              <a:t>C12000</a:t>
            </a:r>
          </a:p>
          <a:p>
            <a:r>
              <a:rPr lang="en-US" sz="3100" dirty="0">
                <a:latin typeface="+mj-lt"/>
              </a:rPr>
              <a:t>C12200</a:t>
            </a:r>
          </a:p>
          <a:p>
            <a:r>
              <a:rPr lang="en-US" sz="3100" dirty="0">
                <a:latin typeface="+mj-lt"/>
              </a:rPr>
              <a:t>C14200</a:t>
            </a:r>
            <a:r>
              <a:rPr lang="en-US" dirty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(special order)</a:t>
            </a:r>
          </a:p>
          <a:p>
            <a:r>
              <a:rPr lang="en-US" sz="3100" dirty="0">
                <a:latin typeface="+mj-lt"/>
              </a:rPr>
              <a:t>C19400</a:t>
            </a:r>
          </a:p>
          <a:p>
            <a:pPr marL="0" indent="0">
              <a:buNone/>
            </a:pPr>
            <a:r>
              <a:rPr lang="en-US" sz="3100" b="1" dirty="0">
                <a:solidFill>
                  <a:schemeClr val="accent1"/>
                </a:solidFill>
                <a:latin typeface="+mj-lt"/>
              </a:rPr>
              <a:t>Copper-Nickel</a:t>
            </a:r>
          </a:p>
          <a:p>
            <a:r>
              <a:rPr lang="en-US" sz="3100" dirty="0">
                <a:latin typeface="+mj-lt"/>
              </a:rPr>
              <a:t>C70600</a:t>
            </a:r>
          </a:p>
          <a:p>
            <a:r>
              <a:rPr lang="en-US" sz="3100" dirty="0">
                <a:latin typeface="+mj-lt"/>
              </a:rPr>
              <a:t>C71000 </a:t>
            </a:r>
            <a:r>
              <a:rPr lang="en-US" sz="1500" dirty="0">
                <a:latin typeface="+mj-lt"/>
              </a:rPr>
              <a:t>(special order)</a:t>
            </a:r>
          </a:p>
          <a:p>
            <a:r>
              <a:rPr lang="en-US" sz="3100" dirty="0">
                <a:latin typeface="+mj-lt"/>
              </a:rPr>
              <a:t>C71500</a:t>
            </a:r>
          </a:p>
          <a:p>
            <a:endParaRPr lang="en-US" sz="2400" dirty="0">
              <a:latin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9723" y="1486761"/>
            <a:ext cx="2465614" cy="398045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100" b="1" dirty="0">
                <a:solidFill>
                  <a:schemeClr val="accent1"/>
                </a:solidFill>
                <a:latin typeface="+mj-lt"/>
              </a:rPr>
              <a:t>Brasses</a:t>
            </a:r>
          </a:p>
          <a:p>
            <a:r>
              <a:rPr lang="en-US" sz="3100" dirty="0">
                <a:latin typeface="+mj-lt"/>
              </a:rPr>
              <a:t>C22000</a:t>
            </a:r>
          </a:p>
          <a:p>
            <a:r>
              <a:rPr lang="en-US" sz="3100" dirty="0">
                <a:latin typeface="+mj-lt"/>
              </a:rPr>
              <a:t>C23000</a:t>
            </a:r>
          </a:p>
          <a:p>
            <a:r>
              <a:rPr lang="en-US" sz="3100" dirty="0">
                <a:latin typeface="+mj-lt"/>
              </a:rPr>
              <a:t>C26000</a:t>
            </a:r>
          </a:p>
          <a:p>
            <a:r>
              <a:rPr lang="en-US" sz="3100" dirty="0">
                <a:latin typeface="+mj-lt"/>
              </a:rPr>
              <a:t>C27000</a:t>
            </a:r>
          </a:p>
          <a:p>
            <a:r>
              <a:rPr lang="en-US" sz="3100" dirty="0">
                <a:latin typeface="+mj-lt"/>
              </a:rPr>
              <a:t>C33000</a:t>
            </a:r>
          </a:p>
          <a:p>
            <a:r>
              <a:rPr lang="en-US" sz="3100" dirty="0">
                <a:latin typeface="+mj-lt"/>
              </a:rPr>
              <a:t>C33200</a:t>
            </a:r>
          </a:p>
          <a:p>
            <a:r>
              <a:rPr lang="en-US" sz="3100" dirty="0">
                <a:latin typeface="+mj-lt"/>
              </a:rPr>
              <a:t>C43500</a:t>
            </a:r>
          </a:p>
          <a:p>
            <a:r>
              <a:rPr lang="en-US" sz="3100" dirty="0">
                <a:latin typeface="+mj-lt"/>
              </a:rPr>
              <a:t>C44300</a:t>
            </a:r>
          </a:p>
          <a:p>
            <a:r>
              <a:rPr lang="en-US" sz="3100" dirty="0">
                <a:latin typeface="+mj-lt"/>
              </a:rPr>
              <a:t>C68700</a:t>
            </a:r>
            <a:r>
              <a:rPr lang="en-US" dirty="0">
                <a:latin typeface="+mj-lt"/>
              </a:rPr>
              <a:t> </a:t>
            </a:r>
            <a:r>
              <a:rPr lang="en-US" sz="1500" dirty="0">
                <a:latin typeface="+mj-lt"/>
              </a:rPr>
              <a:t>(special order)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96542" y="1600197"/>
            <a:ext cx="245745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1"/>
                </a:solidFill>
                <a:latin typeface="+mj-lt"/>
              </a:rPr>
              <a:t>Phos</a:t>
            </a:r>
            <a:r>
              <a:rPr lang="en-US" sz="2400" b="1" dirty="0">
                <a:solidFill>
                  <a:schemeClr val="accent1"/>
                </a:solidFill>
                <a:latin typeface="+mj-lt"/>
              </a:rPr>
              <a:t> Bronze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C51000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C52100</a:t>
            </a:r>
          </a:p>
          <a:p>
            <a:pPr>
              <a:buClr>
                <a:srgbClr val="C00000"/>
              </a:buClr>
            </a:pPr>
            <a:r>
              <a:rPr lang="en-US" sz="2400" dirty="0">
                <a:solidFill>
                  <a:schemeClr val="accent1"/>
                </a:solidFill>
                <a:latin typeface="+mj-lt"/>
              </a:rPr>
              <a:t>Nickel Silver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C74000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C75200</a:t>
            </a:r>
          </a:p>
          <a:p>
            <a:pPr>
              <a:buClr>
                <a:srgbClr val="C00000"/>
              </a:buClr>
            </a:pPr>
            <a:r>
              <a:rPr lang="en-US" sz="2400" dirty="0">
                <a:solidFill>
                  <a:schemeClr val="accent1"/>
                </a:solidFill>
                <a:latin typeface="+mj-lt"/>
              </a:rPr>
              <a:t>Aluminum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A91100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A93003</a:t>
            </a:r>
          </a:p>
        </p:txBody>
      </p:sp>
      <p:pic>
        <p:nvPicPr>
          <p:cNvPr id="20482" name="Picture 2" descr="C:\Users\jbarroner\Desktop\Short Cu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9353">
            <a:off x="6754586" y="4580164"/>
            <a:ext cx="2102498" cy="13208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296" y="1428179"/>
            <a:ext cx="1995078" cy="266699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82243" y="5812971"/>
            <a:ext cx="28330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tx1"/>
                </a:solidFill>
                <a:latin typeface="+mj-lt"/>
              </a:rPr>
              <a:t>Precision cutting -0.125” to 42 foot lengths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7442" y="5899236"/>
            <a:ext cx="315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j-lt"/>
              </a:rPr>
              <a:t>Other Alloys may be available upon request</a:t>
            </a:r>
          </a:p>
        </p:txBody>
      </p:sp>
    </p:spTree>
    <p:extLst>
      <p:ext uri="{BB962C8B-B14F-4D97-AF65-F5344CB8AC3E}">
        <p14:creationId xmlns:p14="http://schemas.microsoft.com/office/powerpoint/2010/main" val="3360865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98171" y="277585"/>
            <a:ext cx="6861175" cy="914400"/>
          </a:xfrm>
        </p:spPr>
        <p:txBody>
          <a:bodyPr>
            <a:normAutofit/>
          </a:bodyPr>
          <a:lstStyle/>
          <a:p>
            <a:pPr algn="ctr"/>
            <a:r>
              <a:rPr lang="en-US" altLang="en-US" sz="4400" dirty="0"/>
              <a:t>Tube Size Ranges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47449" y="1345861"/>
            <a:ext cx="8094662" cy="4983162"/>
          </a:xfrm>
        </p:spPr>
        <p:txBody>
          <a:bodyPr/>
          <a:lstStyle/>
          <a:p>
            <a:pPr marL="0" indent="0">
              <a:lnSpc>
                <a:spcPct val="77000"/>
              </a:lnSpc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+mj-lt"/>
              </a:rPr>
              <a:t>COILS</a:t>
            </a:r>
            <a:r>
              <a:rPr lang="en-US" altLang="en-US" sz="1600" b="1" dirty="0">
                <a:solidFill>
                  <a:srgbClr val="000000"/>
                </a:solidFill>
                <a:latin typeface="+mj-lt"/>
              </a:rPr>
              <a:t> --------------------------------------------------------------	</a:t>
            </a:r>
            <a:r>
              <a:rPr lang="en-US" altLang="en-US" sz="160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pPr marL="0" indent="0">
              <a:lnSpc>
                <a:spcPct val="77000"/>
              </a:lnSpc>
              <a:buNone/>
            </a:pPr>
            <a:r>
              <a:rPr lang="en-US" altLang="en-US" sz="1600" u="sng" dirty="0">
                <a:solidFill>
                  <a:srgbClr val="000000"/>
                </a:solidFill>
                <a:latin typeface="+mj-lt"/>
              </a:rPr>
              <a:t>ALLOY</a:t>
            </a:r>
            <a:r>
              <a:rPr lang="en-US" altLang="en-US" sz="1600" b="1" i="1" dirty="0">
                <a:solidFill>
                  <a:srgbClr val="000000"/>
                </a:solidFill>
                <a:latin typeface="+mj-lt"/>
              </a:rPr>
              <a:t>		</a:t>
            </a:r>
            <a:r>
              <a:rPr lang="en-US" alt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sz="1600" u="sng" dirty="0">
                <a:solidFill>
                  <a:srgbClr val="000000"/>
                </a:solidFill>
                <a:latin typeface="+mj-lt"/>
              </a:rPr>
              <a:t>      OD       </a:t>
            </a:r>
            <a:r>
              <a:rPr lang="en-US" altLang="en-US" sz="1600" dirty="0">
                <a:solidFill>
                  <a:srgbClr val="000000"/>
                </a:solidFill>
                <a:latin typeface="+mj-lt"/>
              </a:rPr>
              <a:t>		</a:t>
            </a:r>
            <a:r>
              <a:rPr lang="en-US" altLang="en-US" sz="1600" u="sng" dirty="0">
                <a:solidFill>
                  <a:srgbClr val="000000"/>
                </a:solidFill>
                <a:latin typeface="+mj-lt"/>
              </a:rPr>
              <a:t>WALL THICKNESS</a:t>
            </a:r>
            <a:r>
              <a:rPr lang="en-US" altLang="en-US" sz="1600" b="1" dirty="0">
                <a:solidFill>
                  <a:srgbClr val="000000"/>
                </a:solidFill>
                <a:latin typeface="+mj-lt"/>
              </a:rPr>
              <a:t>	</a:t>
            </a:r>
            <a:r>
              <a:rPr lang="en-US" altLang="en-US" sz="160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pPr marL="0" indent="0">
              <a:lnSpc>
                <a:spcPct val="77000"/>
              </a:lnSpc>
            </a:pPr>
            <a:r>
              <a:rPr lang="en-US" altLang="en-US" sz="1600" dirty="0">
                <a:solidFill>
                  <a:srgbClr val="000000"/>
                </a:solidFill>
                <a:latin typeface="+mj-lt"/>
              </a:rPr>
              <a:t>Copper		.040" - .875"	.005" - .200"		</a:t>
            </a:r>
          </a:p>
          <a:p>
            <a:pPr marL="0" indent="0">
              <a:lnSpc>
                <a:spcPct val="77000"/>
              </a:lnSpc>
            </a:pPr>
            <a:r>
              <a:rPr lang="en-US" altLang="en-US" sz="1600" dirty="0">
                <a:solidFill>
                  <a:srgbClr val="000000"/>
                </a:solidFill>
                <a:latin typeface="+mj-lt"/>
              </a:rPr>
              <a:t>Brass		.040" - .875"	.010" - .065"		</a:t>
            </a:r>
          </a:p>
          <a:p>
            <a:pPr marL="0" indent="0">
              <a:lnSpc>
                <a:spcPct val="77000"/>
              </a:lnSpc>
            </a:pPr>
            <a:r>
              <a:rPr lang="en-US" altLang="en-US" sz="1600" dirty="0">
                <a:solidFill>
                  <a:srgbClr val="000000"/>
                </a:solidFill>
                <a:latin typeface="+mj-lt"/>
              </a:rPr>
              <a:t>Copper Nickel	.040" - .875"	.010" - .070"</a:t>
            </a:r>
          </a:p>
          <a:p>
            <a:pPr marL="0" indent="0">
              <a:lnSpc>
                <a:spcPct val="77000"/>
              </a:lnSpc>
            </a:pPr>
            <a:r>
              <a:rPr lang="en-US" altLang="en-US" sz="1600" dirty="0">
                <a:solidFill>
                  <a:srgbClr val="000000"/>
                </a:solidFill>
                <a:latin typeface="+mj-lt"/>
              </a:rPr>
              <a:t>Aluminum	.040" - .875" 	.012" - .065"</a:t>
            </a:r>
          </a:p>
          <a:p>
            <a:pPr marL="0" indent="0">
              <a:lnSpc>
                <a:spcPct val="77000"/>
              </a:lnSpc>
            </a:pPr>
            <a:r>
              <a:rPr lang="en-US" altLang="en-US" sz="1600" dirty="0">
                <a:solidFill>
                  <a:srgbClr val="000000"/>
                </a:solidFill>
                <a:latin typeface="+mj-lt"/>
              </a:rPr>
              <a:t>						</a:t>
            </a:r>
          </a:p>
          <a:p>
            <a:pPr marL="0" indent="0">
              <a:lnSpc>
                <a:spcPct val="77000"/>
              </a:lnSpc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+mj-lt"/>
              </a:rPr>
              <a:t>STRAIGHT LENGTHS</a:t>
            </a:r>
            <a:r>
              <a:rPr lang="en-US" altLang="en-US" sz="1600" b="1" dirty="0">
                <a:solidFill>
                  <a:srgbClr val="000000"/>
                </a:solidFill>
                <a:latin typeface="+mj-lt"/>
              </a:rPr>
              <a:t> -----------------------------		</a:t>
            </a:r>
          </a:p>
          <a:p>
            <a:pPr marL="0" indent="0">
              <a:lnSpc>
                <a:spcPct val="77000"/>
              </a:lnSpc>
              <a:buNone/>
            </a:pPr>
            <a:r>
              <a:rPr lang="en-US" altLang="en-US" sz="1600" u="sng" dirty="0">
                <a:solidFill>
                  <a:srgbClr val="000000"/>
                </a:solidFill>
                <a:latin typeface="+mj-lt"/>
              </a:rPr>
              <a:t>ALLOY</a:t>
            </a:r>
            <a:r>
              <a:rPr lang="en-US" altLang="en-US" sz="1600" dirty="0">
                <a:solidFill>
                  <a:srgbClr val="000000"/>
                </a:solidFill>
                <a:latin typeface="+mj-lt"/>
              </a:rPr>
              <a:t>		</a:t>
            </a:r>
            <a:r>
              <a:rPr lang="en-US" altLang="en-US" sz="1600" u="sng" dirty="0">
                <a:solidFill>
                  <a:srgbClr val="000000"/>
                </a:solidFill>
                <a:latin typeface="+mj-lt"/>
              </a:rPr>
              <a:t>      OD       </a:t>
            </a:r>
            <a:r>
              <a:rPr lang="en-US" altLang="en-US" sz="1600" dirty="0">
                <a:solidFill>
                  <a:srgbClr val="000000"/>
                </a:solidFill>
                <a:latin typeface="+mj-lt"/>
              </a:rPr>
              <a:t>		</a:t>
            </a:r>
            <a:r>
              <a:rPr lang="en-US" altLang="en-US" sz="1600" u="sng" dirty="0">
                <a:solidFill>
                  <a:srgbClr val="000000"/>
                </a:solidFill>
                <a:latin typeface="+mj-lt"/>
              </a:rPr>
              <a:t>WALL THICKNESS</a:t>
            </a:r>
            <a:r>
              <a:rPr lang="en-US" alt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sz="1600" b="1" dirty="0">
                <a:solidFill>
                  <a:srgbClr val="000000"/>
                </a:solidFill>
                <a:latin typeface="+mj-lt"/>
              </a:rPr>
              <a:t>	</a:t>
            </a:r>
            <a:r>
              <a:rPr lang="en-US" altLang="en-US" sz="160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pPr marL="0" indent="0">
              <a:lnSpc>
                <a:spcPct val="77000"/>
              </a:lnSpc>
            </a:pPr>
            <a:r>
              <a:rPr lang="en-US" altLang="en-US" sz="1600" dirty="0">
                <a:solidFill>
                  <a:srgbClr val="000000"/>
                </a:solidFill>
                <a:latin typeface="+mj-lt"/>
              </a:rPr>
              <a:t>Copper		.040" - 2.625"	.004" - .367"		</a:t>
            </a:r>
          </a:p>
          <a:p>
            <a:pPr marL="0" indent="0">
              <a:lnSpc>
                <a:spcPct val="77000"/>
              </a:lnSpc>
            </a:pPr>
            <a:r>
              <a:rPr lang="en-US" altLang="en-US" sz="1600" dirty="0">
                <a:solidFill>
                  <a:srgbClr val="000000"/>
                </a:solidFill>
                <a:latin typeface="+mj-lt"/>
              </a:rPr>
              <a:t>Brass		.125" - 2.625"	.010" - .175"		</a:t>
            </a:r>
          </a:p>
          <a:p>
            <a:pPr marL="0" indent="0">
              <a:lnSpc>
                <a:spcPct val="77000"/>
              </a:lnSpc>
            </a:pPr>
            <a:r>
              <a:rPr lang="en-US" altLang="en-US" sz="1600" dirty="0">
                <a:solidFill>
                  <a:srgbClr val="000000"/>
                </a:solidFill>
                <a:latin typeface="+mj-lt"/>
              </a:rPr>
              <a:t>Copper Nickel	.125" - 2.625"	.010" - .175"		</a:t>
            </a:r>
          </a:p>
          <a:p>
            <a:pPr marL="0" indent="0">
              <a:lnSpc>
                <a:spcPct val="77000"/>
              </a:lnSpc>
            </a:pPr>
            <a:r>
              <a:rPr lang="en-US" altLang="en-US" sz="1600" dirty="0">
                <a:solidFill>
                  <a:srgbClr val="000000"/>
                </a:solidFill>
                <a:latin typeface="+mj-lt"/>
              </a:rPr>
              <a:t>Leaded Brass	.109" - 1.375"	.010" - .200"		</a:t>
            </a:r>
          </a:p>
          <a:p>
            <a:pPr marL="0" indent="0">
              <a:lnSpc>
                <a:spcPct val="77000"/>
              </a:lnSpc>
            </a:pPr>
            <a:r>
              <a:rPr lang="en-US" altLang="en-US" sz="1600" dirty="0" err="1">
                <a:solidFill>
                  <a:srgbClr val="000000"/>
                </a:solidFill>
                <a:latin typeface="+mj-lt"/>
              </a:rPr>
              <a:t>Phos</a:t>
            </a:r>
            <a:r>
              <a:rPr lang="en-US" altLang="en-US" sz="1600" dirty="0">
                <a:solidFill>
                  <a:srgbClr val="000000"/>
                </a:solidFill>
                <a:latin typeface="+mj-lt"/>
              </a:rPr>
              <a:t> Bronze	.200" -   .875"	.004" - .045"		</a:t>
            </a:r>
          </a:p>
          <a:p>
            <a:pPr marL="0" indent="0">
              <a:lnSpc>
                <a:spcPct val="77000"/>
              </a:lnSpc>
            </a:pPr>
            <a:r>
              <a:rPr lang="en-US" altLang="en-US" sz="1600" dirty="0">
                <a:solidFill>
                  <a:srgbClr val="000000"/>
                </a:solidFill>
                <a:latin typeface="+mj-lt"/>
              </a:rPr>
              <a:t>Aluminum	.040" - 2.000" 	.012" - .200"</a:t>
            </a:r>
            <a:endParaRPr lang="en-US" altLang="en-US" sz="1600" dirty="0">
              <a:latin typeface="+mj-lt"/>
            </a:endParaRPr>
          </a:p>
          <a:p>
            <a:pPr marL="0" indent="0">
              <a:lnSpc>
                <a:spcPct val="77000"/>
              </a:lnSpc>
              <a:buNone/>
            </a:pPr>
            <a:r>
              <a:rPr lang="en-US" altLang="en-US" sz="1600" dirty="0">
                <a:latin typeface="+mj-lt"/>
              </a:rPr>
              <a:t>	</a:t>
            </a:r>
          </a:p>
        </p:txBody>
      </p:sp>
      <p:pic>
        <p:nvPicPr>
          <p:cNvPr id="9" name="Picture 4" descr="C:\Users\jbarroner\Desktop\control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479" y="1469705"/>
            <a:ext cx="2558143" cy="157581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jbarroner\Desktop\PEX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479" y="4493321"/>
            <a:ext cx="2430564" cy="162172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479" y="3045521"/>
            <a:ext cx="2508917" cy="1447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21959</TotalTime>
  <Words>1037</Words>
  <Application>Microsoft Office PowerPoint</Application>
  <PresentationFormat>On-screen Show (4:3)</PresentationFormat>
  <Paragraphs>223</Paragraphs>
  <Slides>18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Impact</vt:lpstr>
      <vt:lpstr>Times New Roman</vt:lpstr>
      <vt:lpstr>NewsPrint</vt:lpstr>
      <vt:lpstr>Photo Editor Photo</vt:lpstr>
      <vt:lpstr>Welcome to    small tube products Duncansville, PA U.S.A.</vt:lpstr>
      <vt:lpstr>Contents</vt:lpstr>
      <vt:lpstr>STP’s Role in the Supply Chain</vt:lpstr>
      <vt:lpstr>STP’s Role in the Supply Chain</vt:lpstr>
      <vt:lpstr>Our People</vt:lpstr>
      <vt:lpstr>PowerPoint Presentation</vt:lpstr>
      <vt:lpstr>STP Core Competencies </vt:lpstr>
      <vt:lpstr>Large Selection of Alloys (listed by UNS Numbers)</vt:lpstr>
      <vt:lpstr>Tube Size Ranges</vt:lpstr>
      <vt:lpstr>STP In-House Tooling</vt:lpstr>
      <vt:lpstr>PowerPoint Presentation</vt:lpstr>
      <vt:lpstr>PowerPoint Presentation</vt:lpstr>
      <vt:lpstr>Examples of Shapes</vt:lpstr>
      <vt:lpstr>Straight Length Packaging</vt:lpstr>
      <vt:lpstr>Coil Forms and Packaging</vt:lpstr>
      <vt:lpstr>PowerPoint Presentation</vt:lpstr>
      <vt:lpstr>Plant Floor Layout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WOLVERINE TUBE INC.</dc:creator>
  <cp:lastModifiedBy>jbarroner (James Barroner)</cp:lastModifiedBy>
  <cp:revision>803</cp:revision>
  <cp:lastPrinted>2022-05-04T20:32:48Z</cp:lastPrinted>
  <dcterms:created xsi:type="dcterms:W3CDTF">1995-06-17T23:31:02Z</dcterms:created>
  <dcterms:modified xsi:type="dcterms:W3CDTF">2023-08-14T13:41:31Z</dcterms:modified>
</cp:coreProperties>
</file>